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9" r:id="rId17"/>
    <p:sldId id="270" r:id="rId18"/>
    <p:sldId id="280" r:id="rId19"/>
    <p:sldId id="281" r:id="rId20"/>
    <p:sldId id="271" r:id="rId21"/>
    <p:sldId id="282" r:id="rId22"/>
    <p:sldId id="283" r:id="rId23"/>
    <p:sldId id="272" r:id="rId24"/>
    <p:sldId id="275" r:id="rId25"/>
    <p:sldId id="277" r:id="rId26"/>
    <p:sldId id="27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2934" y="-9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C22C642-7C40-4DE6-B098-20F53B743C1D}" type="datetimeFigureOut">
              <a:rPr lang="en-US" smtClean="0"/>
              <a:t>10/29/2015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54B42E7-AFAC-4AD0-A949-BDCD3AFB3474}" type="slidenum">
              <a:rPr lang="en-US" smtClean="0"/>
              <a:t>‹#›</a:t>
            </a:fld>
            <a:endParaRPr lang="en-US"/>
          </a:p>
        </p:txBody>
      </p:sp>
    </p:spTree>
    <p:extLst>
      <p:ext uri="{BB962C8B-B14F-4D97-AF65-F5344CB8AC3E}">
        <p14:creationId xmlns:p14="http://schemas.microsoft.com/office/powerpoint/2010/main" val="147081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205F6F18-DF0B-4B93-A31B-D0A0DF7BA0F2}" type="datetime1">
              <a:rPr lang="en-US" smtClean="0"/>
              <a:t>10/29/2015</a:t>
            </a:fld>
            <a:endParaRPr lang="en-US"/>
          </a:p>
        </p:txBody>
      </p:sp>
      <p:sp>
        <p:nvSpPr>
          <p:cNvPr id="23" name="Slide Number Placeholder 22"/>
          <p:cNvSpPr>
            <a:spLocks noGrp="1"/>
          </p:cNvSpPr>
          <p:nvPr>
            <p:ph type="sldNum" sz="quarter" idx="11"/>
          </p:nvPr>
        </p:nvSpPr>
        <p:spPr/>
        <p:txBody>
          <a:bodyPr/>
          <a:lstStyle/>
          <a:p>
            <a:fld id="{35D8211A-DF36-4097-AD25-8B6AEF42C857}"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BCD42-8105-48A7-AA80-9081EAFB94C3}" type="datetime1">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8211A-DF36-4097-AD25-8B6AEF42C8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594-04DB-4714-A96F-81433ED7B7B6}" type="datetime1">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8211A-DF36-4097-AD25-8B6AEF42C8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02636CCB-5D4C-4339-9951-E4A66847E3B0}" type="datetime1">
              <a:rPr lang="en-US" smtClean="0"/>
              <a:t>10/29/2015</a:t>
            </a:fld>
            <a:endParaRPr lang="en-US"/>
          </a:p>
        </p:txBody>
      </p:sp>
      <p:sp>
        <p:nvSpPr>
          <p:cNvPr id="19" name="Slide Number Placeholder 18"/>
          <p:cNvSpPr>
            <a:spLocks noGrp="1"/>
          </p:cNvSpPr>
          <p:nvPr>
            <p:ph type="sldNum" sz="quarter" idx="15"/>
          </p:nvPr>
        </p:nvSpPr>
        <p:spPr/>
        <p:txBody>
          <a:bodyPr/>
          <a:lstStyle/>
          <a:p>
            <a:fld id="{35D8211A-DF36-4097-AD25-8B6AEF42C857}"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6EBF38B3-2BCB-41E3-9790-2FE3ABE6E56B}" type="datetime1">
              <a:rPr lang="en-US" smtClean="0"/>
              <a:t>10/29/2015</a:t>
            </a:fld>
            <a:endParaRPr lang="en-US"/>
          </a:p>
        </p:txBody>
      </p:sp>
      <p:sp>
        <p:nvSpPr>
          <p:cNvPr id="20" name="Slide Number Placeholder 19"/>
          <p:cNvSpPr>
            <a:spLocks noGrp="1"/>
          </p:cNvSpPr>
          <p:nvPr>
            <p:ph type="sldNum" sz="quarter" idx="11"/>
          </p:nvPr>
        </p:nvSpPr>
        <p:spPr/>
        <p:txBody>
          <a:bodyPr/>
          <a:lstStyle/>
          <a:p>
            <a:fld id="{35D8211A-DF36-4097-AD25-8B6AEF42C857}"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2CF7A6F-F907-465A-952A-75232A66BFD6}" type="datetime1">
              <a:rPr lang="en-US" smtClean="0"/>
              <a:t>10/29/2015</a:t>
            </a:fld>
            <a:endParaRPr lang="en-US"/>
          </a:p>
        </p:txBody>
      </p:sp>
      <p:sp>
        <p:nvSpPr>
          <p:cNvPr id="25" name="Slide Number Placeholder 24"/>
          <p:cNvSpPr>
            <a:spLocks noGrp="1"/>
          </p:cNvSpPr>
          <p:nvPr>
            <p:ph type="sldNum" sz="quarter" idx="16"/>
          </p:nvPr>
        </p:nvSpPr>
        <p:spPr/>
        <p:txBody>
          <a:bodyPr/>
          <a:lstStyle/>
          <a:p>
            <a:fld id="{35D8211A-DF36-4097-AD25-8B6AEF42C857}"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F537B688-A926-4C0F-9D37-D50A767D8D1A}" type="datetime1">
              <a:rPr lang="en-US" smtClean="0"/>
              <a:t>10/29/2015</a:t>
            </a:fld>
            <a:endParaRPr lang="en-US"/>
          </a:p>
        </p:txBody>
      </p:sp>
      <p:sp>
        <p:nvSpPr>
          <p:cNvPr id="24" name="Slide Number Placeholder 23"/>
          <p:cNvSpPr>
            <a:spLocks noGrp="1"/>
          </p:cNvSpPr>
          <p:nvPr>
            <p:ph type="sldNum" sz="quarter" idx="17"/>
          </p:nvPr>
        </p:nvSpPr>
        <p:spPr/>
        <p:txBody>
          <a:bodyPr/>
          <a:lstStyle/>
          <a:p>
            <a:fld id="{35D8211A-DF36-4097-AD25-8B6AEF42C857}"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86420C4D-36C7-4E2A-8FB3-153DEA245334}" type="datetime1">
              <a:rPr lang="en-US" smtClean="0"/>
              <a:t>10/29/2015</a:t>
            </a:fld>
            <a:endParaRPr lang="en-US"/>
          </a:p>
        </p:txBody>
      </p:sp>
      <p:sp>
        <p:nvSpPr>
          <p:cNvPr id="14" name="Slide Number Placeholder 13"/>
          <p:cNvSpPr>
            <a:spLocks noGrp="1"/>
          </p:cNvSpPr>
          <p:nvPr>
            <p:ph type="sldNum" sz="quarter" idx="11"/>
          </p:nvPr>
        </p:nvSpPr>
        <p:spPr/>
        <p:txBody>
          <a:bodyPr/>
          <a:lstStyle/>
          <a:p>
            <a:fld id="{35D8211A-DF36-4097-AD25-8B6AEF42C857}"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9D8639B-5528-45AA-8600-FEA4EB494431}" type="datetime1">
              <a:rPr lang="en-US" smtClean="0"/>
              <a:t>10/29/2015</a:t>
            </a:fld>
            <a:endParaRPr lang="en-US"/>
          </a:p>
        </p:txBody>
      </p:sp>
      <p:sp>
        <p:nvSpPr>
          <p:cNvPr id="12" name="Slide Number Placeholder 11"/>
          <p:cNvSpPr>
            <a:spLocks noGrp="1"/>
          </p:cNvSpPr>
          <p:nvPr>
            <p:ph type="sldNum" sz="quarter" idx="11"/>
          </p:nvPr>
        </p:nvSpPr>
        <p:spPr/>
        <p:txBody>
          <a:bodyPr/>
          <a:lstStyle/>
          <a:p>
            <a:fld id="{35D8211A-DF36-4097-AD25-8B6AEF42C857}"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0708DFCC-3D55-4997-9279-062B04FD1257}" type="datetime1">
              <a:rPr lang="en-US" smtClean="0"/>
              <a:t>10/29/2015</a:t>
            </a:fld>
            <a:endParaRPr lang="en-US"/>
          </a:p>
        </p:txBody>
      </p:sp>
      <p:sp>
        <p:nvSpPr>
          <p:cNvPr id="18" name="Slide Number Placeholder 17"/>
          <p:cNvSpPr>
            <a:spLocks noGrp="1"/>
          </p:cNvSpPr>
          <p:nvPr>
            <p:ph type="sldNum" sz="quarter" idx="16"/>
          </p:nvPr>
        </p:nvSpPr>
        <p:spPr/>
        <p:txBody>
          <a:bodyPr/>
          <a:lstStyle/>
          <a:p>
            <a:fld id="{35D8211A-DF36-4097-AD25-8B6AEF42C857}"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5BF5E2C-74DB-4E86-B2F8-4D0D8179D517}" type="datetime1">
              <a:rPr lang="en-US" smtClean="0"/>
              <a:t>10/29/2015</a:t>
            </a:fld>
            <a:endParaRPr lang="en-US"/>
          </a:p>
        </p:txBody>
      </p:sp>
      <p:sp>
        <p:nvSpPr>
          <p:cNvPr id="20" name="Slide Number Placeholder 19"/>
          <p:cNvSpPr>
            <a:spLocks noGrp="1"/>
          </p:cNvSpPr>
          <p:nvPr>
            <p:ph type="sldNum" sz="quarter" idx="15"/>
          </p:nvPr>
        </p:nvSpPr>
        <p:spPr/>
        <p:txBody>
          <a:bodyPr/>
          <a:lstStyle/>
          <a:p>
            <a:fld id="{35D8211A-DF36-4097-AD25-8B6AEF42C857}"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0D22040-A1EA-4DDC-A1D5-75B7DFFA9619}" type="datetime1">
              <a:rPr lang="en-US" smtClean="0"/>
              <a:t>10/29/2015</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5D8211A-DF36-4097-AD25-8B6AEF42C85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hf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imgres?imgurl=http://i.kinja-img.com/gawker-media/image/upload/zxpvsmndjrroklechbz4.gif&amp;imgrefurl=http://gawker.com/where-did-the-question-mark-go-1652345984&amp;h=358&amp;w=636&amp;tbnid=2Cz1JIRJeHrQOM:&amp;docid=HlzOWIt73XmHBM&amp;ei=8tobVo2aLoXY-gH4trUo&amp;tbm=isch&amp;ved=0CCIQMygCMAJqFQoTCI3bis2ovcgCFQWsPgodeFsNB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95600"/>
            <a:ext cx="8153400" cy="4114800"/>
          </a:xfrm>
        </p:spPr>
        <p:txBody>
          <a:bodyPr>
            <a:normAutofit fontScale="85000" lnSpcReduction="20000"/>
          </a:bodyPr>
          <a:lstStyle/>
          <a:p>
            <a:pPr algn="ctr"/>
            <a:r>
              <a:rPr lang="en-US" sz="5400" i="0" dirty="0" smtClean="0">
                <a:latin typeface="Arial Narrow" pitchFamily="34" charset="0"/>
              </a:rPr>
              <a:t>GRANTS FINANCIAL MANAGEMENT OVERVIEW</a:t>
            </a:r>
          </a:p>
          <a:p>
            <a:pPr algn="ctr"/>
            <a:endParaRPr lang="en-US" sz="5400" i="0" dirty="0">
              <a:latin typeface="Arial Narrow" pitchFamily="34" charset="0"/>
            </a:endParaRPr>
          </a:p>
          <a:p>
            <a:pPr algn="r"/>
            <a:r>
              <a:rPr lang="en-US" sz="3000" i="0" dirty="0" smtClean="0">
                <a:latin typeface="Arial Narrow" pitchFamily="34" charset="0"/>
              </a:rPr>
              <a:t>Presented by: Darrell M. Haley</a:t>
            </a:r>
          </a:p>
          <a:p>
            <a:pPr algn="r"/>
            <a:r>
              <a:rPr lang="en-US" sz="3000" i="0" dirty="0" smtClean="0">
                <a:latin typeface="Arial Narrow" pitchFamily="34" charset="0"/>
              </a:rPr>
              <a:t>Grants Financial Management Office</a:t>
            </a:r>
          </a:p>
          <a:p>
            <a:pPr algn="r"/>
            <a:r>
              <a:rPr lang="en-US" sz="3000" i="0" dirty="0">
                <a:latin typeface="Arial Narrow" pitchFamily="34" charset="0"/>
              </a:rPr>
              <a:t>Business Operations Department</a:t>
            </a:r>
          </a:p>
          <a:p>
            <a:pPr algn="r"/>
            <a:r>
              <a:rPr lang="en-US" sz="3000" i="0" dirty="0" smtClean="0">
                <a:latin typeface="Arial Narrow" pitchFamily="34" charset="0"/>
              </a:rPr>
              <a:t>Division of Business Management Services</a:t>
            </a:r>
          </a:p>
        </p:txBody>
      </p:sp>
      <p:sp>
        <p:nvSpPr>
          <p:cNvPr id="2" name="Title 1"/>
          <p:cNvSpPr>
            <a:spLocks noGrp="1"/>
          </p:cNvSpPr>
          <p:nvPr>
            <p:ph type="title"/>
          </p:nvPr>
        </p:nvSpPr>
        <p:spPr>
          <a:xfrm>
            <a:off x="13855" y="-381000"/>
            <a:ext cx="8763000" cy="2667001"/>
          </a:xfrm>
        </p:spPr>
        <p:txBody>
          <a:bodyPr>
            <a:noAutofit/>
          </a:bodyPr>
          <a:lstStyle/>
          <a:p>
            <a:pPr algn="ctr"/>
            <a:r>
              <a:rPr lang="en-US" dirty="0" smtClean="0">
                <a:latin typeface="Arial Narrow" pitchFamily="34" charset="0"/>
              </a:rPr>
              <a:t>PRINCE GEORGE’S COUNTY PUBLIC SCHOOLS</a:t>
            </a:r>
            <a:endParaRPr lang="en-US" dirty="0">
              <a:latin typeface="Arial Narrow" pitchFamily="34" charset="0"/>
            </a:endParaRPr>
          </a:p>
        </p:txBody>
      </p:sp>
      <p:sp>
        <p:nvSpPr>
          <p:cNvPr id="4" name="Slide Number Placeholder 3"/>
          <p:cNvSpPr>
            <a:spLocks noGrp="1"/>
          </p:cNvSpPr>
          <p:nvPr>
            <p:ph type="sldNum" sz="quarter" idx="11"/>
          </p:nvPr>
        </p:nvSpPr>
        <p:spPr/>
        <p:txBody>
          <a:bodyPr/>
          <a:lstStyle/>
          <a:p>
            <a:fld id="{35D8211A-DF36-4097-AD25-8B6AEF42C857}" type="slidenum">
              <a:rPr lang="en-US" smtClean="0"/>
              <a:t>1</a:t>
            </a:fld>
            <a:endParaRPr lang="en-US"/>
          </a:p>
        </p:txBody>
      </p:sp>
    </p:spTree>
    <p:extLst>
      <p:ext uri="{BB962C8B-B14F-4D97-AF65-F5344CB8AC3E}">
        <p14:creationId xmlns:p14="http://schemas.microsoft.com/office/powerpoint/2010/main" val="3166771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571500" indent="-571500">
              <a:buFont typeface="Arial" panose="020B0604020202020204" pitchFamily="34" charset="0"/>
              <a:buChar char="•"/>
            </a:pPr>
            <a:r>
              <a:rPr lang="en-US" sz="4000" dirty="0" smtClean="0">
                <a:latin typeface="Arial Narrow" panose="020B0606020202030204" pitchFamily="34" charset="0"/>
              </a:rPr>
              <a:t>FORMULA/ENTITLEMENT ($63.6m) GRANTS </a:t>
            </a:r>
            <a:r>
              <a:rPr lang="en-US" dirty="0" smtClean="0">
                <a:latin typeface="Arial Narrow" panose="020B0606020202030204" pitchFamily="34" charset="0"/>
              </a:rPr>
              <a:t>– </a:t>
            </a:r>
            <a:r>
              <a:rPr lang="en-US" sz="2400" dirty="0" smtClean="0">
                <a:solidFill>
                  <a:schemeClr val="accent5">
                    <a:lumMod val="60000"/>
                    <a:lumOff val="40000"/>
                  </a:schemeClr>
                </a:solidFill>
                <a:latin typeface="Arial Narrow" panose="020B0606020202030204" pitchFamily="34" charset="0"/>
              </a:rPr>
              <a:t>ALLOCATIONS OF FUNDS TO STATE OR SUBDIVISIONS IN ACCORDANCE WITH DISTRIBUTION FORMULAS PRESCRIBED BY LAW OR ADMINISTRATIVE REGULATION, FOR ACTIVITIES OF A CONTINUING NATURE NOT CONFINED TO A SPECIFIC PROJECT.</a:t>
            </a:r>
          </a:p>
          <a:p>
            <a:pPr marL="571500" indent="-571500">
              <a:buFont typeface="Arial" panose="020B0604020202020204" pitchFamily="34" charset="0"/>
              <a:buChar char="•"/>
            </a:pPr>
            <a:r>
              <a:rPr lang="en-US" sz="4000" dirty="0" smtClean="0">
                <a:latin typeface="Arial Narrow" panose="020B0606020202030204" pitchFamily="34" charset="0"/>
              </a:rPr>
              <a:t>PROJECT GRANTS ($56.1m) </a:t>
            </a:r>
            <a:r>
              <a:rPr lang="en-US" sz="2400" dirty="0">
                <a:latin typeface="Arial Narrow" panose="020B0606020202030204" pitchFamily="34" charset="0"/>
              </a:rPr>
              <a:t>– </a:t>
            </a:r>
            <a:r>
              <a:rPr lang="en-US" sz="2400" dirty="0" smtClean="0">
                <a:solidFill>
                  <a:schemeClr val="accent5">
                    <a:lumMod val="60000"/>
                    <a:lumOff val="40000"/>
                  </a:schemeClr>
                </a:solidFill>
                <a:latin typeface="Arial Narrow" panose="020B0606020202030204" pitchFamily="34" charset="0"/>
              </a:rPr>
              <a:t>ALLOCATIONS OF FUNDS FOR FIXED OR KNOWN PERIODS, OF SPECIFIC PROJECTS.  (i.e. Training; Technical Assistance; Research).</a:t>
            </a:r>
            <a:endParaRPr lang="en-US" sz="2400" dirty="0">
              <a:solidFill>
                <a:schemeClr val="accent5">
                  <a:lumMod val="60000"/>
                  <a:lumOff val="40000"/>
                </a:schemeClr>
              </a:solidFill>
              <a:latin typeface="Arial Narrow" panose="020B0606020202030204" pitchFamily="34" charset="0"/>
            </a:endParaRPr>
          </a:p>
        </p:txBody>
      </p:sp>
      <p:sp>
        <p:nvSpPr>
          <p:cNvPr id="3" name="Title 2"/>
          <p:cNvSpPr>
            <a:spLocks noGrp="1"/>
          </p:cNvSpPr>
          <p:nvPr>
            <p:ph type="title"/>
          </p:nvPr>
        </p:nvSpPr>
        <p:spPr/>
        <p:txBody>
          <a:bodyPr/>
          <a:lstStyle/>
          <a:p>
            <a:r>
              <a:rPr lang="en-US" dirty="0" smtClean="0">
                <a:latin typeface="Arial Narrow" panose="020B0606020202030204" pitchFamily="34" charset="0"/>
              </a:rPr>
              <a:t>GRANTS – TYPES OF ASSISTANCE</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10</a:t>
            </a:fld>
            <a:endParaRPr lang="en-US"/>
          </a:p>
        </p:txBody>
      </p:sp>
    </p:spTree>
    <p:extLst>
      <p:ext uri="{BB962C8B-B14F-4D97-AF65-F5344CB8AC3E}">
        <p14:creationId xmlns:p14="http://schemas.microsoft.com/office/powerpoint/2010/main" val="2354686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285750" indent="-285750">
              <a:buFont typeface="Arial" panose="020B0604020202020204" pitchFamily="34" charset="0"/>
              <a:buChar char="•"/>
            </a:pPr>
            <a:r>
              <a:rPr lang="en-US" sz="2400" dirty="0" smtClean="0">
                <a:latin typeface="Arial Narrow" panose="020B0606020202030204" pitchFamily="34" charset="0"/>
              </a:rPr>
              <a:t>FEDERAL – </a:t>
            </a:r>
            <a:r>
              <a:rPr lang="en-US" sz="2400" dirty="0" smtClean="0">
                <a:solidFill>
                  <a:schemeClr val="accent5">
                    <a:lumMod val="60000"/>
                    <a:lumOff val="40000"/>
                  </a:schemeClr>
                </a:solidFill>
                <a:latin typeface="Arial Narrow" panose="020B0606020202030204" pitchFamily="34" charset="0"/>
              </a:rPr>
              <a:t>Revenue from any agency of the Federal Government (USDE) that originates as federal program either directly from the federal agency or through the State of Maryland (MSDE).</a:t>
            </a:r>
          </a:p>
          <a:p>
            <a:pPr marL="285750" indent="-285750">
              <a:buFont typeface="Arial" panose="020B0604020202020204" pitchFamily="34" charset="0"/>
              <a:buChar char="•"/>
            </a:pPr>
            <a:r>
              <a:rPr lang="en-US" sz="2400" dirty="0" smtClean="0">
                <a:latin typeface="Arial Narrow" panose="020B0606020202030204" pitchFamily="34" charset="0"/>
              </a:rPr>
              <a:t>STATE – </a:t>
            </a:r>
            <a:r>
              <a:rPr lang="en-US" sz="2400" dirty="0" smtClean="0">
                <a:solidFill>
                  <a:schemeClr val="accent5">
                    <a:lumMod val="60000"/>
                    <a:lumOff val="40000"/>
                  </a:schemeClr>
                </a:solidFill>
                <a:latin typeface="Arial Narrow" panose="020B0606020202030204" pitchFamily="34" charset="0"/>
              </a:rPr>
              <a:t>Revenue from any agency of the state of Maryland that originates within the State designated for particular purpose.</a:t>
            </a:r>
          </a:p>
          <a:p>
            <a:pPr marL="285750" indent="-285750">
              <a:buFont typeface="Arial" panose="020B0604020202020204" pitchFamily="34" charset="0"/>
              <a:buChar char="•"/>
            </a:pPr>
            <a:r>
              <a:rPr lang="en-US" sz="2400" dirty="0" smtClean="0">
                <a:latin typeface="Arial Narrow" panose="020B0606020202030204" pitchFamily="34" charset="0"/>
              </a:rPr>
              <a:t>LOCAL/COUNTY – </a:t>
            </a:r>
            <a:r>
              <a:rPr lang="en-US" sz="2400" dirty="0" smtClean="0">
                <a:solidFill>
                  <a:schemeClr val="accent5">
                    <a:lumMod val="60000"/>
                    <a:lumOff val="40000"/>
                  </a:schemeClr>
                </a:solidFill>
                <a:latin typeface="Arial Narrow" panose="020B0606020202030204" pitchFamily="34" charset="0"/>
              </a:rPr>
              <a:t>Revenue received out of funds from the appropriating body (County Council) for purposes of supporting grants with cash matching requirements.</a:t>
            </a:r>
          </a:p>
          <a:p>
            <a:pPr marL="285750" indent="-285750">
              <a:buFont typeface="Arial" panose="020B0604020202020204" pitchFamily="34" charset="0"/>
              <a:buChar char="•"/>
            </a:pPr>
            <a:r>
              <a:rPr lang="en-US" sz="2400" dirty="0" smtClean="0">
                <a:latin typeface="Arial Narrow" panose="020B0606020202030204" pitchFamily="34" charset="0"/>
              </a:rPr>
              <a:t>PRIVATE FOUNDATIONS – </a:t>
            </a:r>
            <a:r>
              <a:rPr lang="en-US" sz="2400" dirty="0" smtClean="0">
                <a:solidFill>
                  <a:schemeClr val="accent5">
                    <a:lumMod val="60000"/>
                    <a:lumOff val="40000"/>
                  </a:schemeClr>
                </a:solidFill>
                <a:latin typeface="Arial Narrow" panose="020B0606020202030204" pitchFamily="34" charset="0"/>
              </a:rPr>
              <a:t>Revenue from civic organizations and private foundations generally awarded to schools for Principal discretionary programs associated with instruction.</a:t>
            </a:r>
            <a:endParaRPr lang="en-US" sz="2400" dirty="0">
              <a:solidFill>
                <a:schemeClr val="accent5">
                  <a:lumMod val="60000"/>
                  <a:lumOff val="40000"/>
                </a:schemeClr>
              </a:solidFill>
              <a:latin typeface="Arial Narrow" panose="020B0606020202030204" pitchFamily="34" charset="0"/>
            </a:endParaRPr>
          </a:p>
        </p:txBody>
      </p:sp>
      <p:sp>
        <p:nvSpPr>
          <p:cNvPr id="3" name="Title 2"/>
          <p:cNvSpPr>
            <a:spLocks noGrp="1"/>
          </p:cNvSpPr>
          <p:nvPr>
            <p:ph type="title"/>
          </p:nvPr>
        </p:nvSpPr>
        <p:spPr/>
        <p:txBody>
          <a:bodyPr>
            <a:normAutofit fontScale="90000"/>
          </a:bodyPr>
          <a:lstStyle/>
          <a:p>
            <a:pPr algn="ctr"/>
            <a:r>
              <a:rPr lang="en-US" dirty="0" smtClean="0">
                <a:latin typeface="Arial Narrow" panose="020B0606020202030204" pitchFamily="34" charset="0"/>
              </a:rPr>
              <a:t>GRANTS – FUNDING SOURCES (FY16 RESTRICTED BUDGET)</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11</a:t>
            </a:fld>
            <a:endParaRPr lang="en-US"/>
          </a:p>
        </p:txBody>
      </p:sp>
    </p:spTree>
    <p:extLst>
      <p:ext uri="{BB962C8B-B14F-4D97-AF65-F5344CB8AC3E}">
        <p14:creationId xmlns:p14="http://schemas.microsoft.com/office/powerpoint/2010/main" val="3786427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613140670"/>
              </p:ext>
            </p:extLst>
          </p:nvPr>
        </p:nvGraphicFramePr>
        <p:xfrm>
          <a:off x="304801" y="1828800"/>
          <a:ext cx="8534399" cy="4343399"/>
        </p:xfrm>
        <a:graphic>
          <a:graphicData uri="http://schemas.openxmlformats.org/drawingml/2006/table">
            <a:tbl>
              <a:tblPr>
                <a:tableStyleId>{5C22544A-7EE6-4342-B048-85BDC9FD1C3A}</a:tableStyleId>
              </a:tblPr>
              <a:tblGrid>
                <a:gridCol w="4419599"/>
                <a:gridCol w="2057400"/>
                <a:gridCol w="2057400"/>
              </a:tblGrid>
              <a:tr h="1759351">
                <a:tc>
                  <a:txBody>
                    <a:bodyPr/>
                    <a:lstStyle/>
                    <a:p>
                      <a:pPr algn="ctr" fontAlgn="b"/>
                      <a:r>
                        <a:rPr lang="en-US" sz="2000" u="none" strike="noStrike" dirty="0">
                          <a:effectLst/>
                          <a:latin typeface="Arial Narrow" panose="020B0606020202030204" pitchFamily="34" charset="0"/>
                        </a:rPr>
                        <a:t> SOURCE </a:t>
                      </a:r>
                      <a:endParaRPr lang="en-US" sz="20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000" u="none" strike="noStrike" dirty="0">
                          <a:effectLst/>
                          <a:latin typeface="Arial Narrow" panose="020B0606020202030204" pitchFamily="34" charset="0"/>
                        </a:rPr>
                        <a:t> FY16 APPROVED RESTRICTED BUDGET </a:t>
                      </a:r>
                      <a:endParaRPr lang="en-US" sz="20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000" u="none" strike="noStrike">
                          <a:effectLst/>
                          <a:latin typeface="Arial Narrow" panose="020B0606020202030204" pitchFamily="34" charset="0"/>
                        </a:rPr>
                        <a:t> PERCENT - TOTAL FY16 RESTRICTED BUDGET </a:t>
                      </a:r>
                      <a:endParaRPr lang="en-US" sz="2000" b="1" i="0" u="none" strike="noStrike">
                        <a:solidFill>
                          <a:srgbClr val="000000"/>
                        </a:solidFill>
                        <a:effectLst/>
                        <a:latin typeface="Arial Narrow" panose="020B0606020202030204" pitchFamily="34" charset="0"/>
                      </a:endParaRPr>
                    </a:p>
                  </a:txBody>
                  <a:tcPr marL="7620" marR="7620" marT="7620" marB="0" anchor="b"/>
                </a:tc>
              </a:tr>
              <a:tr h="439838">
                <a:tc>
                  <a:txBody>
                    <a:bodyPr/>
                    <a:lstStyle/>
                    <a:p>
                      <a:pPr algn="l" fontAlgn="b"/>
                      <a:r>
                        <a:rPr lang="en-US" sz="2000" u="none" strike="noStrike" dirty="0">
                          <a:effectLst/>
                          <a:latin typeface="Arial Narrow" panose="020B0606020202030204" pitchFamily="34" charset="0"/>
                        </a:rPr>
                        <a:t> FEDERAL </a:t>
                      </a:r>
                      <a:endParaRPr lang="en-US" sz="2000" b="1" i="0" u="none" strike="noStrike" dirty="0">
                        <a:solidFill>
                          <a:srgbClr val="FFFFFF"/>
                        </a:solidFill>
                        <a:effectLst/>
                        <a:latin typeface="Arial Narrow" panose="020B0606020202030204" pitchFamily="34" charset="0"/>
                      </a:endParaRPr>
                    </a:p>
                  </a:txBody>
                  <a:tcPr marL="7620" marR="7620" marT="7620" marB="0" anchor="b"/>
                </a:tc>
                <a:tc>
                  <a:txBody>
                    <a:bodyPr/>
                    <a:lstStyle/>
                    <a:p>
                      <a:pPr algn="l" fontAlgn="b"/>
                      <a:r>
                        <a:rPr lang="en-US" sz="2000" u="none" strike="noStrike" dirty="0">
                          <a:effectLst/>
                          <a:latin typeface="Arial Narrow" panose="020B0606020202030204" pitchFamily="34" charset="0"/>
                        </a:rPr>
                        <a:t> $     102,747,822 </a:t>
                      </a:r>
                      <a:endParaRPr lang="en-US" sz="20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85.8%</a:t>
                      </a:r>
                      <a:endParaRPr lang="en-US" sz="2000" b="1" i="0" u="none" strike="noStrike" dirty="0">
                        <a:solidFill>
                          <a:srgbClr val="000000"/>
                        </a:solidFill>
                        <a:effectLst/>
                        <a:latin typeface="Arial Narrow" panose="020B0606020202030204" pitchFamily="34" charset="0"/>
                      </a:endParaRPr>
                    </a:p>
                  </a:txBody>
                  <a:tcPr marL="7620" marR="7620" marT="7620" marB="0" anchor="b"/>
                </a:tc>
              </a:tr>
              <a:tr h="439838">
                <a:tc>
                  <a:txBody>
                    <a:bodyPr/>
                    <a:lstStyle/>
                    <a:p>
                      <a:pPr algn="l" fontAlgn="b"/>
                      <a:r>
                        <a:rPr lang="en-US" sz="2000" u="none" strike="noStrike">
                          <a:effectLst/>
                          <a:latin typeface="Arial Narrow" panose="020B0606020202030204" pitchFamily="34" charset="0"/>
                        </a:rPr>
                        <a:t> STATE </a:t>
                      </a:r>
                      <a:endParaRPr lang="en-US" sz="20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000" u="none" strike="noStrike">
                          <a:effectLst/>
                          <a:latin typeface="Arial Narrow" panose="020B0606020202030204" pitchFamily="34" charset="0"/>
                        </a:rPr>
                        <a:t> $         4,601,418 </a:t>
                      </a:r>
                      <a:endParaRPr lang="en-US" sz="20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3.8%</a:t>
                      </a:r>
                      <a:endParaRPr lang="en-US" sz="2000" b="1" i="0" u="none" strike="noStrike" dirty="0">
                        <a:solidFill>
                          <a:srgbClr val="000000"/>
                        </a:solidFill>
                        <a:effectLst/>
                        <a:latin typeface="Arial Narrow" panose="020B0606020202030204" pitchFamily="34" charset="0"/>
                      </a:endParaRPr>
                    </a:p>
                  </a:txBody>
                  <a:tcPr marL="7620" marR="7620" marT="7620" marB="0" anchor="b"/>
                </a:tc>
              </a:tr>
              <a:tr h="439838">
                <a:tc>
                  <a:txBody>
                    <a:bodyPr/>
                    <a:lstStyle/>
                    <a:p>
                      <a:pPr algn="l" fontAlgn="b"/>
                      <a:r>
                        <a:rPr lang="en-US" sz="2000" u="none" strike="noStrike">
                          <a:effectLst/>
                          <a:latin typeface="Arial Narrow" panose="020B0606020202030204" pitchFamily="34" charset="0"/>
                        </a:rPr>
                        <a:t> LOCAL/COUNTY </a:t>
                      </a:r>
                      <a:endParaRPr lang="en-US" sz="20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000" u="none" strike="noStrike">
                          <a:effectLst/>
                          <a:latin typeface="Arial Narrow" panose="020B0606020202030204" pitchFamily="34" charset="0"/>
                        </a:rPr>
                        <a:t> $         8,875,532 </a:t>
                      </a:r>
                      <a:endParaRPr lang="en-US" sz="20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7.4%</a:t>
                      </a:r>
                      <a:endParaRPr lang="en-US" sz="2000" b="1" i="0" u="none" strike="noStrike" dirty="0">
                        <a:solidFill>
                          <a:srgbClr val="000000"/>
                        </a:solidFill>
                        <a:effectLst/>
                        <a:latin typeface="Arial Narrow" panose="020B0606020202030204" pitchFamily="34" charset="0"/>
                      </a:endParaRPr>
                    </a:p>
                  </a:txBody>
                  <a:tcPr marL="7620" marR="7620" marT="7620" marB="0" anchor="b"/>
                </a:tc>
              </a:tr>
              <a:tr h="439838">
                <a:tc>
                  <a:txBody>
                    <a:bodyPr/>
                    <a:lstStyle/>
                    <a:p>
                      <a:pPr algn="l" fontAlgn="b"/>
                      <a:r>
                        <a:rPr lang="en-US" sz="2000" u="none" strike="noStrike">
                          <a:effectLst/>
                          <a:latin typeface="Arial Narrow" panose="020B0606020202030204" pitchFamily="34" charset="0"/>
                        </a:rPr>
                        <a:t> OTHER SOURCES </a:t>
                      </a:r>
                      <a:endParaRPr lang="en-US" sz="20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000" u="none" strike="noStrike">
                          <a:effectLst/>
                          <a:latin typeface="Arial Narrow" panose="020B0606020202030204" pitchFamily="34" charset="0"/>
                        </a:rPr>
                        <a:t> $         3,485,800 </a:t>
                      </a:r>
                      <a:endParaRPr lang="en-US" sz="20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2.9%</a:t>
                      </a:r>
                      <a:endParaRPr lang="en-US" sz="2000" b="1" i="0" u="none" strike="noStrike" dirty="0">
                        <a:solidFill>
                          <a:srgbClr val="000000"/>
                        </a:solidFill>
                        <a:effectLst/>
                        <a:latin typeface="Arial Narrow" panose="020B0606020202030204" pitchFamily="34" charset="0"/>
                      </a:endParaRPr>
                    </a:p>
                  </a:txBody>
                  <a:tcPr marL="7620" marR="7620" marT="7620" marB="0" anchor="b"/>
                </a:tc>
              </a:tr>
              <a:tr h="824696">
                <a:tc>
                  <a:txBody>
                    <a:bodyPr/>
                    <a:lstStyle/>
                    <a:p>
                      <a:pPr algn="l" fontAlgn="b"/>
                      <a:r>
                        <a:rPr lang="en-US" sz="2000" u="none" strike="noStrike" dirty="0">
                          <a:effectLst/>
                          <a:latin typeface="Arial Narrow" panose="020B0606020202030204" pitchFamily="34" charset="0"/>
                        </a:rPr>
                        <a:t> FY16 APPROVED RESTRICTED BUDGET: </a:t>
                      </a:r>
                      <a:endParaRPr lang="en-US" sz="2000" b="1" i="0" u="none" strike="noStrike" dirty="0">
                        <a:solidFill>
                          <a:srgbClr val="FFFFFF"/>
                        </a:solidFill>
                        <a:effectLst/>
                        <a:latin typeface="Arial Narrow" panose="020B0606020202030204" pitchFamily="34" charset="0"/>
                      </a:endParaRPr>
                    </a:p>
                  </a:txBody>
                  <a:tcPr marL="7620" marR="7620" marT="7620" marB="0" anchor="b"/>
                </a:tc>
                <a:tc>
                  <a:txBody>
                    <a:bodyPr/>
                    <a:lstStyle/>
                    <a:p>
                      <a:pPr algn="l" fontAlgn="b"/>
                      <a:r>
                        <a:rPr lang="en-US" sz="2000" u="none" strike="noStrike">
                          <a:effectLst/>
                          <a:latin typeface="Arial Narrow" panose="020B0606020202030204" pitchFamily="34" charset="0"/>
                        </a:rPr>
                        <a:t> $     119,710,572 </a:t>
                      </a:r>
                      <a:endParaRPr lang="en-US" sz="20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100%</a:t>
                      </a:r>
                      <a:endParaRPr lang="en-US" sz="2000" b="1" i="0" u="none" strike="noStrike" dirty="0">
                        <a:solidFill>
                          <a:srgbClr val="000000"/>
                        </a:solidFill>
                        <a:effectLst/>
                        <a:latin typeface="Arial Narrow" panose="020B0606020202030204" pitchFamily="34" charset="0"/>
                      </a:endParaRPr>
                    </a:p>
                  </a:txBody>
                  <a:tcPr marL="7620" marR="7620" marT="7620" marB="0" anchor="b"/>
                </a:tc>
              </a:tr>
            </a:tbl>
          </a:graphicData>
        </a:graphic>
      </p:graphicFrame>
      <p:sp>
        <p:nvSpPr>
          <p:cNvPr id="3" name="Title 2"/>
          <p:cNvSpPr>
            <a:spLocks noGrp="1"/>
          </p:cNvSpPr>
          <p:nvPr>
            <p:ph type="title"/>
          </p:nvPr>
        </p:nvSpPr>
        <p:spPr/>
        <p:txBody>
          <a:bodyPr>
            <a:normAutofit/>
          </a:bodyPr>
          <a:lstStyle/>
          <a:p>
            <a:pPr algn="ctr"/>
            <a:r>
              <a:rPr lang="en-US" sz="3200" dirty="0">
                <a:latin typeface="Arial Narrow" panose="020B0606020202030204" pitchFamily="34" charset="0"/>
              </a:rPr>
              <a:t>GRANTS – FUNDING SOURCES (FY16 RESTRICTED </a:t>
            </a:r>
            <a:r>
              <a:rPr lang="en-US" sz="3200" dirty="0" smtClean="0">
                <a:latin typeface="Arial Narrow" panose="020B0606020202030204" pitchFamily="34" charset="0"/>
              </a:rPr>
              <a:t>BUDGET AMOUNTS)…cont’d.</a:t>
            </a:r>
            <a:endParaRPr lang="en-US" sz="3200" dirty="0">
              <a:latin typeface="Arial Narrow" panose="020B0606020202030204" pitchFamily="34" charset="0"/>
            </a:endParaRPr>
          </a:p>
        </p:txBody>
      </p:sp>
      <p:sp>
        <p:nvSpPr>
          <p:cNvPr id="2" name="Slide Number Placeholder 1"/>
          <p:cNvSpPr>
            <a:spLocks noGrp="1"/>
          </p:cNvSpPr>
          <p:nvPr>
            <p:ph type="sldNum" sz="quarter" idx="15"/>
          </p:nvPr>
        </p:nvSpPr>
        <p:spPr/>
        <p:txBody>
          <a:bodyPr/>
          <a:lstStyle/>
          <a:p>
            <a:fld id="{35D8211A-DF36-4097-AD25-8B6AEF42C857}" type="slidenum">
              <a:rPr lang="en-US" smtClean="0"/>
              <a:t>12</a:t>
            </a:fld>
            <a:endParaRPr lang="en-US"/>
          </a:p>
        </p:txBody>
      </p:sp>
    </p:spTree>
    <p:extLst>
      <p:ext uri="{BB962C8B-B14F-4D97-AF65-F5344CB8AC3E}">
        <p14:creationId xmlns:p14="http://schemas.microsoft.com/office/powerpoint/2010/main" val="3088095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113003675"/>
              </p:ext>
            </p:extLst>
          </p:nvPr>
        </p:nvGraphicFramePr>
        <p:xfrm>
          <a:off x="609600" y="1828798"/>
          <a:ext cx="8077200" cy="4343401"/>
        </p:xfrm>
        <a:graphic>
          <a:graphicData uri="http://schemas.openxmlformats.org/drawingml/2006/table">
            <a:tbl>
              <a:tblPr>
                <a:tableStyleId>{5C22544A-7EE6-4342-B048-85BDC9FD1C3A}</a:tableStyleId>
              </a:tblPr>
              <a:tblGrid>
                <a:gridCol w="5584809"/>
                <a:gridCol w="2492391"/>
              </a:tblGrid>
              <a:tr h="482600">
                <a:tc gridSpan="2">
                  <a:txBody>
                    <a:bodyPr/>
                    <a:lstStyle/>
                    <a:p>
                      <a:pPr algn="ctr" fontAlgn="b"/>
                      <a:r>
                        <a:rPr lang="en-US" sz="2400" u="none" strike="noStrike" dirty="0">
                          <a:effectLst/>
                          <a:latin typeface="Arial Narrow" panose="020B0606020202030204" pitchFamily="34" charset="0"/>
                        </a:rPr>
                        <a:t> MAJOR FEDERAL AID FORMULA GRANT PROGRAMS </a:t>
                      </a:r>
                      <a:endParaRPr lang="en-US" sz="2400" b="0" i="0" u="none" strike="noStrike" dirty="0">
                        <a:solidFill>
                          <a:srgbClr val="FFFFFF"/>
                        </a:solidFill>
                        <a:effectLst/>
                        <a:latin typeface="Arial Narrow" panose="020B0606020202030204" pitchFamily="34" charset="0"/>
                      </a:endParaRPr>
                    </a:p>
                  </a:txBody>
                  <a:tcPr marL="7620" marR="7620" marT="7620" marB="0" anchor="b"/>
                </a:tc>
                <a:tc hMerge="1">
                  <a:txBody>
                    <a:bodyPr/>
                    <a:lstStyle/>
                    <a:p>
                      <a:endParaRPr lang="en-US"/>
                    </a:p>
                  </a:txBody>
                  <a:tcPr/>
                </a:tc>
              </a:tr>
              <a:tr h="904875">
                <a:tc>
                  <a:txBody>
                    <a:bodyPr/>
                    <a:lstStyle/>
                    <a:p>
                      <a:pPr algn="ctr" fontAlgn="b"/>
                      <a:r>
                        <a:rPr lang="en-US" sz="2400" u="sng" strike="noStrike" dirty="0">
                          <a:effectLst/>
                          <a:latin typeface="Arial Narrow" panose="020B0606020202030204" pitchFamily="34" charset="0"/>
                        </a:rPr>
                        <a:t> GRANT </a:t>
                      </a:r>
                      <a:endParaRPr lang="en-US" sz="2400" b="0" i="0" u="sng" strike="noStrike" dirty="0">
                        <a:solidFill>
                          <a:srgbClr val="FFFFFF"/>
                        </a:solidFill>
                        <a:effectLst/>
                        <a:latin typeface="Arial Narrow" panose="020B0606020202030204" pitchFamily="34" charset="0"/>
                      </a:endParaRPr>
                    </a:p>
                  </a:txBody>
                  <a:tcPr marL="7620" marR="7620" marT="7620" marB="0" anchor="b"/>
                </a:tc>
                <a:tc>
                  <a:txBody>
                    <a:bodyPr/>
                    <a:lstStyle/>
                    <a:p>
                      <a:pPr algn="ctr" fontAlgn="b"/>
                      <a:r>
                        <a:rPr lang="en-US" sz="2400" u="sng" strike="noStrike" dirty="0">
                          <a:effectLst/>
                          <a:latin typeface="Arial Narrow" panose="020B0606020202030204" pitchFamily="34" charset="0"/>
                        </a:rPr>
                        <a:t> FY16 APPROVED </a:t>
                      </a:r>
                      <a:endParaRPr lang="en-US" sz="2400" b="0" i="0" u="sng" strike="noStrike" dirty="0">
                        <a:solidFill>
                          <a:srgbClr val="FFFFFF"/>
                        </a:solidFill>
                        <a:effectLst/>
                        <a:latin typeface="Arial Narrow" panose="020B0606020202030204" pitchFamily="34" charset="0"/>
                      </a:endParaRPr>
                    </a:p>
                  </a:txBody>
                  <a:tcPr marL="7620" marR="7620" marT="7620" marB="0" anchor="b"/>
                </a:tc>
              </a:tr>
              <a:tr h="482600">
                <a:tc>
                  <a:txBody>
                    <a:bodyPr/>
                    <a:lstStyle/>
                    <a:p>
                      <a:pPr algn="l" fontAlgn="b"/>
                      <a:r>
                        <a:rPr lang="en-US" sz="2400" u="none" strike="noStrike" dirty="0">
                          <a:effectLst/>
                          <a:latin typeface="Arial Narrow" panose="020B0606020202030204" pitchFamily="34" charset="0"/>
                        </a:rPr>
                        <a:t> TITLE I, PART A </a:t>
                      </a:r>
                      <a:endParaRPr lang="en-US" sz="24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a:effectLst/>
                          <a:latin typeface="Arial Narrow" panose="020B0606020202030204" pitchFamily="34" charset="0"/>
                        </a:rPr>
                        <a:t> $  30,270,170.00 </a:t>
                      </a:r>
                      <a:endParaRPr lang="en-US" sz="2400" b="0" i="0" u="none" strike="noStrike">
                        <a:solidFill>
                          <a:srgbClr val="000000"/>
                        </a:solidFill>
                        <a:effectLst/>
                        <a:latin typeface="Arial Narrow" panose="020B0606020202030204" pitchFamily="34" charset="0"/>
                      </a:endParaRPr>
                    </a:p>
                  </a:txBody>
                  <a:tcPr marL="7620" marR="7620" marT="7620" marB="0" anchor="b"/>
                </a:tc>
              </a:tr>
              <a:tr h="482600">
                <a:tc>
                  <a:txBody>
                    <a:bodyPr/>
                    <a:lstStyle/>
                    <a:p>
                      <a:pPr algn="l" fontAlgn="b"/>
                      <a:r>
                        <a:rPr lang="en-US" sz="2400" u="none" strike="noStrike" dirty="0">
                          <a:effectLst/>
                          <a:latin typeface="Arial Narrow" panose="020B0606020202030204" pitchFamily="34" charset="0"/>
                        </a:rPr>
                        <a:t> TITLE II </a:t>
                      </a:r>
                      <a:endParaRPr lang="en-US" sz="24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4,835,026.00 </a:t>
                      </a:r>
                      <a:endParaRPr lang="en-US" sz="2400" b="0" i="0" u="none" strike="noStrike" dirty="0">
                        <a:solidFill>
                          <a:srgbClr val="000000"/>
                        </a:solidFill>
                        <a:effectLst/>
                        <a:latin typeface="Arial Narrow" panose="020B0606020202030204" pitchFamily="34" charset="0"/>
                      </a:endParaRPr>
                    </a:p>
                  </a:txBody>
                  <a:tcPr marL="7620" marR="7620" marT="7620" marB="0" anchor="b"/>
                </a:tc>
              </a:tr>
              <a:tr h="482600">
                <a:tc>
                  <a:txBody>
                    <a:bodyPr/>
                    <a:lstStyle/>
                    <a:p>
                      <a:pPr algn="l" fontAlgn="b"/>
                      <a:r>
                        <a:rPr lang="en-US" sz="2400" u="none" strike="noStrike">
                          <a:effectLst/>
                          <a:latin typeface="Arial Narrow" panose="020B0606020202030204" pitchFamily="34" charset="0"/>
                        </a:rPr>
                        <a:t> TITLE III  </a:t>
                      </a:r>
                      <a:endParaRPr lang="en-US" sz="2400" b="0"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2,943,972.00 </a:t>
                      </a:r>
                      <a:endParaRPr lang="en-US" sz="2400" b="0" i="0" u="none" strike="noStrike" dirty="0">
                        <a:solidFill>
                          <a:srgbClr val="000000"/>
                        </a:solidFill>
                        <a:effectLst/>
                        <a:latin typeface="Arial Narrow" panose="020B0606020202030204" pitchFamily="34" charset="0"/>
                      </a:endParaRPr>
                    </a:p>
                  </a:txBody>
                  <a:tcPr marL="7620" marR="7620" marT="7620" marB="0" anchor="b"/>
                </a:tc>
              </a:tr>
              <a:tr h="482600">
                <a:tc>
                  <a:txBody>
                    <a:bodyPr/>
                    <a:lstStyle/>
                    <a:p>
                      <a:pPr algn="l" fontAlgn="b"/>
                      <a:r>
                        <a:rPr lang="en-US" sz="2400" u="none" strike="noStrike">
                          <a:effectLst/>
                          <a:latin typeface="Arial Narrow" panose="020B0606020202030204" pitchFamily="34" charset="0"/>
                        </a:rPr>
                        <a:t> CARL D. PERKINS GRANT </a:t>
                      </a:r>
                      <a:endParaRPr lang="en-US" sz="2400" b="0"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1,208,608.00 </a:t>
                      </a:r>
                      <a:endParaRPr lang="en-US" sz="2400" b="0" i="0" u="none" strike="noStrike" dirty="0">
                        <a:solidFill>
                          <a:srgbClr val="000000"/>
                        </a:solidFill>
                        <a:effectLst/>
                        <a:latin typeface="Arial Narrow" panose="020B0606020202030204" pitchFamily="34" charset="0"/>
                      </a:endParaRPr>
                    </a:p>
                  </a:txBody>
                  <a:tcPr marL="7620" marR="7620" marT="7620" marB="0" anchor="b"/>
                </a:tc>
              </a:tr>
              <a:tr h="542926">
                <a:tc>
                  <a:txBody>
                    <a:bodyPr/>
                    <a:lstStyle/>
                    <a:p>
                      <a:pPr algn="l" fontAlgn="b"/>
                      <a:r>
                        <a:rPr lang="en-US" sz="2400" u="none" strike="noStrike">
                          <a:effectLst/>
                          <a:latin typeface="Arial Narrow" panose="020B0606020202030204" pitchFamily="34" charset="0"/>
                        </a:rPr>
                        <a:t> SPECIAL EDUCATION - IDEA PARTB. </a:t>
                      </a:r>
                      <a:endParaRPr lang="en-US" sz="2400" b="0"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sng" strike="noStrike">
                          <a:effectLst/>
                          <a:latin typeface="Arial Narrow" panose="020B0606020202030204" pitchFamily="34" charset="0"/>
                        </a:rPr>
                        <a:t> $  24,282,390.00 </a:t>
                      </a:r>
                      <a:endParaRPr lang="en-US" sz="2400" b="0" i="0" u="sng" strike="noStrike">
                        <a:solidFill>
                          <a:srgbClr val="000000"/>
                        </a:solidFill>
                        <a:effectLst/>
                        <a:latin typeface="Arial Narrow" panose="020B0606020202030204" pitchFamily="34" charset="0"/>
                      </a:endParaRPr>
                    </a:p>
                  </a:txBody>
                  <a:tcPr marL="7620" marR="7620" marT="7620" marB="0" anchor="b"/>
                </a:tc>
              </a:tr>
              <a:tr h="482600">
                <a:tc>
                  <a:txBody>
                    <a:bodyPr/>
                    <a:lstStyle/>
                    <a:p>
                      <a:pPr algn="l" fontAlgn="b"/>
                      <a:r>
                        <a:rPr lang="en-US" sz="2400" u="none" strike="noStrike">
                          <a:effectLst/>
                          <a:latin typeface="Arial Narrow" panose="020B0606020202030204" pitchFamily="34" charset="0"/>
                        </a:rPr>
                        <a:t> TOTAL MAJOR FEDERAL AID: </a:t>
                      </a:r>
                      <a:endParaRPr lang="en-US" sz="2400" b="0"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63,540,166.00 </a:t>
                      </a:r>
                      <a:endParaRPr lang="en-US" sz="2400" b="0" i="0" u="none" strike="noStrike" dirty="0">
                        <a:solidFill>
                          <a:srgbClr val="FFFFFF"/>
                        </a:solidFill>
                        <a:effectLst/>
                        <a:latin typeface="Arial Narrow" panose="020B0606020202030204" pitchFamily="34" charset="0"/>
                      </a:endParaRPr>
                    </a:p>
                  </a:txBody>
                  <a:tcPr marL="7620" marR="7620" marT="7620" marB="0" anchor="b"/>
                </a:tc>
              </a:tr>
            </a:tbl>
          </a:graphicData>
        </a:graphic>
      </p:graphicFrame>
      <p:sp>
        <p:nvSpPr>
          <p:cNvPr id="3" name="Title 2"/>
          <p:cNvSpPr>
            <a:spLocks noGrp="1"/>
          </p:cNvSpPr>
          <p:nvPr>
            <p:ph type="title"/>
          </p:nvPr>
        </p:nvSpPr>
        <p:spPr/>
        <p:txBody>
          <a:bodyPr>
            <a:normAutofit fontScale="90000"/>
          </a:bodyPr>
          <a:lstStyle/>
          <a:p>
            <a:pPr algn="ctr"/>
            <a:r>
              <a:rPr lang="en-US" dirty="0" smtClean="0">
                <a:latin typeface="Arial Narrow" panose="020B0606020202030204" pitchFamily="34" charset="0"/>
              </a:rPr>
              <a:t>GRANTS – FY16 MAJOR FEDERAL AID PROGRAMS </a:t>
            </a:r>
            <a:endParaRPr lang="en-US" dirty="0">
              <a:latin typeface="Arial Narrow" panose="020B0606020202030204" pitchFamily="34" charset="0"/>
            </a:endParaRPr>
          </a:p>
        </p:txBody>
      </p:sp>
      <p:sp>
        <p:nvSpPr>
          <p:cNvPr id="2" name="Slide Number Placeholder 1"/>
          <p:cNvSpPr>
            <a:spLocks noGrp="1"/>
          </p:cNvSpPr>
          <p:nvPr>
            <p:ph type="sldNum" sz="quarter" idx="15"/>
          </p:nvPr>
        </p:nvSpPr>
        <p:spPr/>
        <p:txBody>
          <a:bodyPr/>
          <a:lstStyle/>
          <a:p>
            <a:fld id="{35D8211A-DF36-4097-AD25-8B6AEF42C857}" type="slidenum">
              <a:rPr lang="en-US" smtClean="0"/>
              <a:t>13</a:t>
            </a:fld>
            <a:endParaRPr lang="en-US"/>
          </a:p>
        </p:txBody>
      </p:sp>
    </p:spTree>
    <p:extLst>
      <p:ext uri="{BB962C8B-B14F-4D97-AF65-F5344CB8AC3E}">
        <p14:creationId xmlns:p14="http://schemas.microsoft.com/office/powerpoint/2010/main" val="211282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a:latin typeface="Arial Narrow" pitchFamily="34" charset="0"/>
              </a:rPr>
              <a:t>T</a:t>
            </a:r>
            <a:r>
              <a:rPr lang="en-US" sz="2800" dirty="0" smtClean="0">
                <a:latin typeface="Arial Narrow" pitchFamily="34" charset="0"/>
              </a:rPr>
              <a:t>ITLE </a:t>
            </a:r>
            <a:r>
              <a:rPr lang="en-US" sz="2800" dirty="0">
                <a:latin typeface="Arial Narrow" pitchFamily="34" charset="0"/>
              </a:rPr>
              <a:t>I 	 $30,270,170 </a:t>
            </a:r>
            <a:endParaRPr lang="en-US" sz="2800" dirty="0" smtClean="0">
              <a:latin typeface="Arial Narrow" pitchFamily="34" charset="0"/>
            </a:endParaRPr>
          </a:p>
          <a:p>
            <a:pPr marL="285750" indent="-285750">
              <a:buFont typeface="Arial" pitchFamily="34" charset="0"/>
              <a:buChar char="•"/>
            </a:pPr>
            <a:r>
              <a:rPr lang="en-US" sz="3200" dirty="0" smtClean="0">
                <a:latin typeface="Arial Narrow" pitchFamily="34" charset="0"/>
              </a:rPr>
              <a:t>This </a:t>
            </a:r>
            <a:r>
              <a:rPr lang="en-US" sz="3200" dirty="0">
                <a:latin typeface="Arial Narrow" pitchFamily="34" charset="0"/>
              </a:rPr>
              <a:t>program supports schools to improve the teaching and learning of children who are failing, or most at risk of failing, and are identified as living in high concentrated areas of poverty,  as determined by approved student applications for free or reduced price lunch meals</a:t>
            </a:r>
            <a:r>
              <a:rPr lang="en-US" sz="3200" dirty="0" smtClean="0">
                <a:latin typeface="Arial Narrow" pitchFamily="34" charset="0"/>
              </a:rPr>
              <a:t>.</a:t>
            </a:r>
            <a:endParaRPr lang="en-US" sz="3200" dirty="0">
              <a:latin typeface="Arial Narrow" pitchFamily="34" charset="0"/>
            </a:endParaRPr>
          </a:p>
        </p:txBody>
      </p:sp>
      <p:sp>
        <p:nvSpPr>
          <p:cNvPr id="3" name="Title 2"/>
          <p:cNvSpPr>
            <a:spLocks noGrp="1"/>
          </p:cNvSpPr>
          <p:nvPr>
            <p:ph type="title"/>
          </p:nvPr>
        </p:nvSpPr>
        <p:spPr/>
        <p:txBody>
          <a:bodyPr/>
          <a:lstStyle/>
          <a:p>
            <a:r>
              <a:rPr lang="en-US" dirty="0"/>
              <a:t>FEDERAL GRANT PROGRAMS</a:t>
            </a:r>
          </a:p>
        </p:txBody>
      </p:sp>
      <p:sp>
        <p:nvSpPr>
          <p:cNvPr id="4" name="Slide Number Placeholder 3"/>
          <p:cNvSpPr>
            <a:spLocks noGrp="1"/>
          </p:cNvSpPr>
          <p:nvPr>
            <p:ph type="sldNum" sz="quarter" idx="15"/>
          </p:nvPr>
        </p:nvSpPr>
        <p:spPr/>
        <p:txBody>
          <a:bodyPr/>
          <a:lstStyle/>
          <a:p>
            <a:fld id="{35D8211A-DF36-4097-AD25-8B6AEF42C857}" type="slidenum">
              <a:rPr lang="en-US" smtClean="0"/>
              <a:t>14</a:t>
            </a:fld>
            <a:endParaRPr lang="en-US"/>
          </a:p>
        </p:txBody>
      </p:sp>
    </p:spTree>
    <p:extLst>
      <p:ext uri="{BB962C8B-B14F-4D97-AF65-F5344CB8AC3E}">
        <p14:creationId xmlns:p14="http://schemas.microsoft.com/office/powerpoint/2010/main" val="3171777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n-US" sz="3200" dirty="0" smtClean="0">
                <a:latin typeface="Arial Narrow" panose="020B0606020202030204" pitchFamily="34" charset="0"/>
              </a:rPr>
              <a:t>FY16 Title I Grant – Serves approximately 40,823 students</a:t>
            </a:r>
          </a:p>
          <a:p>
            <a:pPr marL="285750" indent="-285750">
              <a:buFont typeface="Arial" panose="020B0604020202020204" pitchFamily="34" charset="0"/>
              <a:buChar char="•"/>
            </a:pPr>
            <a:r>
              <a:rPr lang="en-US" sz="3200" dirty="0" smtClean="0">
                <a:latin typeface="Arial Narrow" panose="020B0606020202030204" pitchFamily="34" charset="0"/>
              </a:rPr>
              <a:t>83 Title I Schools</a:t>
            </a:r>
          </a:p>
          <a:p>
            <a:pPr marL="285750" indent="-285750">
              <a:buFont typeface="Arial" panose="020B0604020202020204" pitchFamily="34" charset="0"/>
              <a:buChar char="•"/>
            </a:pPr>
            <a:r>
              <a:rPr lang="en-US" sz="3200" u="sng" dirty="0" smtClean="0">
                <a:latin typeface="Arial Narrow" panose="020B0606020202030204" pitchFamily="34" charset="0"/>
              </a:rPr>
              <a:t>Characteristics </a:t>
            </a:r>
            <a:r>
              <a:rPr lang="en-US" sz="3200" u="sng" dirty="0">
                <a:latin typeface="Arial Narrow" panose="020B0606020202030204" pitchFamily="34" charset="0"/>
              </a:rPr>
              <a:t>of </a:t>
            </a:r>
            <a:r>
              <a:rPr lang="en-US" sz="3200" u="sng" dirty="0" smtClean="0">
                <a:latin typeface="Arial Narrow" panose="020B0606020202030204" pitchFamily="34" charset="0"/>
              </a:rPr>
              <a:t>students:</a:t>
            </a:r>
            <a:endParaRPr lang="en-US" sz="3200" u="sng" dirty="0">
              <a:latin typeface="Arial Narrow" panose="020B0606020202030204" pitchFamily="34" charset="0"/>
            </a:endParaRPr>
          </a:p>
          <a:p>
            <a:pPr marL="457200" lvl="1" indent="-285750"/>
            <a:r>
              <a:rPr lang="en-US" sz="2800" dirty="0" smtClean="0">
                <a:latin typeface="Arial Narrow" panose="020B0606020202030204" pitchFamily="34" charset="0"/>
              </a:rPr>
              <a:t>Average </a:t>
            </a:r>
            <a:r>
              <a:rPr lang="en-US" sz="2800" dirty="0">
                <a:latin typeface="Arial Narrow" panose="020B0606020202030204" pitchFamily="34" charset="0"/>
              </a:rPr>
              <a:t>student lives in circumstances of </a:t>
            </a:r>
            <a:r>
              <a:rPr lang="en-US" sz="2800" dirty="0" smtClean="0">
                <a:latin typeface="Arial Narrow" panose="020B0606020202030204" pitchFamily="34" charset="0"/>
              </a:rPr>
              <a:t>poverty</a:t>
            </a:r>
            <a:endParaRPr lang="en-US" sz="2800" dirty="0">
              <a:latin typeface="Arial Narrow" panose="020B0606020202030204" pitchFamily="34" charset="0"/>
            </a:endParaRPr>
          </a:p>
          <a:p>
            <a:pPr marL="457200" lvl="1" indent="-285750"/>
            <a:r>
              <a:rPr lang="en-US" sz="3000" dirty="0" smtClean="0">
                <a:latin typeface="Arial Narrow" panose="020B0606020202030204" pitchFamily="34" charset="0"/>
              </a:rPr>
              <a:t>May </a:t>
            </a:r>
            <a:r>
              <a:rPr lang="en-US" sz="3000" dirty="0">
                <a:latin typeface="Arial Narrow" panose="020B0606020202030204" pitchFamily="34" charset="0"/>
              </a:rPr>
              <a:t>exhibit gaps in academic skills and performs at or below grade </a:t>
            </a:r>
            <a:r>
              <a:rPr lang="en-US" sz="3000" dirty="0" smtClean="0">
                <a:latin typeface="Arial Narrow" panose="020B0606020202030204" pitchFamily="34" charset="0"/>
              </a:rPr>
              <a:t>level</a:t>
            </a:r>
          </a:p>
          <a:p>
            <a:pPr marL="457200" lvl="1" indent="-285750"/>
            <a:r>
              <a:rPr lang="en-US" sz="3000" dirty="0" smtClean="0">
                <a:latin typeface="Arial Narrow" panose="020B0606020202030204" pitchFamily="34" charset="0"/>
              </a:rPr>
              <a:t>Age </a:t>
            </a:r>
            <a:r>
              <a:rPr lang="en-US" sz="3000" dirty="0">
                <a:latin typeface="Arial Narrow" panose="020B0606020202030204" pitchFamily="34" charset="0"/>
              </a:rPr>
              <a:t>range between 5 and 13 years </a:t>
            </a:r>
            <a:r>
              <a:rPr lang="en-US" sz="3000" dirty="0" smtClean="0">
                <a:latin typeface="Arial Narrow" panose="020B0606020202030204" pitchFamily="34" charset="0"/>
              </a:rPr>
              <a:t>old</a:t>
            </a:r>
          </a:p>
          <a:p>
            <a:pPr marL="457200" lvl="1" indent="-285750"/>
            <a:r>
              <a:rPr lang="en-US" sz="3000" dirty="0" smtClean="0">
                <a:latin typeface="Arial Narrow" panose="020B0606020202030204" pitchFamily="34" charset="0"/>
              </a:rPr>
              <a:t>Participants </a:t>
            </a:r>
            <a:r>
              <a:rPr lang="en-US" sz="3000" dirty="0">
                <a:latin typeface="Arial Narrow" panose="020B0606020202030204" pitchFamily="34" charset="0"/>
              </a:rPr>
              <a:t>in extended learning programs after school </a:t>
            </a:r>
            <a:r>
              <a:rPr lang="en-US" sz="3000" dirty="0" smtClean="0">
                <a:latin typeface="Arial Narrow" panose="020B0606020202030204" pitchFamily="34" charset="0"/>
              </a:rPr>
              <a:t>hours</a:t>
            </a:r>
          </a:p>
          <a:p>
            <a:pPr lvl="2" indent="0">
              <a:buNone/>
            </a:pPr>
            <a:endParaRPr lang="en-US" sz="3000" dirty="0">
              <a:latin typeface="Arial Narrow" panose="020B0606020202030204" pitchFamily="34" charset="0"/>
            </a:endParaRPr>
          </a:p>
          <a:p>
            <a:pPr marL="285750" indent="-285750">
              <a:buFont typeface="Arial" panose="020B0604020202020204" pitchFamily="34" charset="0"/>
              <a:buChar char="•"/>
            </a:pPr>
            <a:endParaRPr lang="en-US" sz="3200" dirty="0" smtClean="0">
              <a:latin typeface="Arial Narrow" panose="020B0606020202030204" pitchFamily="34" charset="0"/>
            </a:endParaRPr>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normAutofit/>
          </a:bodyPr>
          <a:lstStyle/>
          <a:p>
            <a:r>
              <a:rPr lang="en-US" dirty="0" smtClean="0">
                <a:latin typeface="Arial Narrow" panose="020B0606020202030204" pitchFamily="34" charset="0"/>
              </a:rPr>
              <a:t>FEDERAL GRANT PROGRAMS – Title I</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15</a:t>
            </a:fld>
            <a:endParaRPr lang="en-US"/>
          </a:p>
        </p:txBody>
      </p:sp>
    </p:spTree>
    <p:extLst>
      <p:ext uri="{BB962C8B-B14F-4D97-AF65-F5344CB8AC3E}">
        <p14:creationId xmlns:p14="http://schemas.microsoft.com/office/powerpoint/2010/main" val="1068226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562974" cy="4724400"/>
          </a:xfrm>
        </p:spPr>
        <p:txBody>
          <a:bodyPr>
            <a:normAutofit fontScale="25000" lnSpcReduction="20000"/>
          </a:bodyPr>
          <a:lstStyle/>
          <a:p>
            <a:endParaRPr lang="en-US" dirty="0"/>
          </a:p>
          <a:p>
            <a:pPr marL="285750" indent="-285750">
              <a:buFont typeface="Arial" panose="020B0604020202020204" pitchFamily="34" charset="0"/>
              <a:buChar char="•"/>
            </a:pPr>
            <a:r>
              <a:rPr lang="en-US" sz="11200" u="sng" dirty="0">
                <a:latin typeface="Arial Narrow" panose="020B0606020202030204" pitchFamily="34" charset="0"/>
              </a:rPr>
              <a:t>Academic Excellence in the Strategic </a:t>
            </a:r>
            <a:r>
              <a:rPr lang="en-US" sz="11200" u="sng" dirty="0" smtClean="0">
                <a:latin typeface="Arial Narrow" panose="020B0606020202030204" pitchFamily="34" charset="0"/>
              </a:rPr>
              <a:t>Plan</a:t>
            </a:r>
            <a:endParaRPr lang="en-US" sz="9600" u="sng" dirty="0" smtClean="0">
              <a:latin typeface="Arial Narrow" panose="020B0606020202030204" pitchFamily="34" charset="0"/>
            </a:endParaRPr>
          </a:p>
          <a:p>
            <a:pPr marL="457200" lvl="1" indent="-285750"/>
            <a:r>
              <a:rPr lang="en-US" sz="9600" dirty="0" smtClean="0">
                <a:latin typeface="Arial Narrow" panose="020B0606020202030204" pitchFamily="34" charset="0"/>
              </a:rPr>
              <a:t>Department </a:t>
            </a:r>
            <a:r>
              <a:rPr lang="en-US" sz="9600" dirty="0">
                <a:latin typeface="Arial Narrow" panose="020B0606020202030204" pitchFamily="34" charset="0"/>
              </a:rPr>
              <a:t>of State &amp; Federal Programs supports </a:t>
            </a:r>
            <a:r>
              <a:rPr lang="en-US" sz="9600" dirty="0" smtClean="0">
                <a:latin typeface="Arial Narrow" panose="020B0606020202030204" pitchFamily="34" charset="0"/>
              </a:rPr>
              <a:t>the single focused goal </a:t>
            </a:r>
            <a:r>
              <a:rPr lang="en-US" sz="9600" dirty="0">
                <a:latin typeface="Arial Narrow" panose="020B0606020202030204" pitchFamily="34" charset="0"/>
              </a:rPr>
              <a:t>of “Outstanding Student </a:t>
            </a:r>
            <a:r>
              <a:rPr lang="en-US" sz="9600" dirty="0" smtClean="0">
                <a:latin typeface="Arial Narrow" panose="020B0606020202030204" pitchFamily="34" charset="0"/>
              </a:rPr>
              <a:t>Achievement for All Students”</a:t>
            </a:r>
          </a:p>
          <a:p>
            <a:pPr marL="803275" lvl="3" indent="-285750"/>
            <a:r>
              <a:rPr lang="en-US" sz="9600" dirty="0" smtClean="0">
                <a:latin typeface="Arial Narrow" panose="020B0606020202030204" pitchFamily="34" charset="0"/>
              </a:rPr>
              <a:t>Academic Areas Of…</a:t>
            </a:r>
          </a:p>
          <a:p>
            <a:pPr marL="1154430" lvl="5" indent="-285750"/>
            <a:r>
              <a:rPr lang="en-US" sz="9600" dirty="0">
                <a:latin typeface="Arial Narrow" panose="020B0606020202030204" pitchFamily="34" charset="0"/>
              </a:rPr>
              <a:t>Reading, writing and reasoning in the content areas</a:t>
            </a:r>
          </a:p>
          <a:p>
            <a:pPr marL="1154430" lvl="5" indent="-285750"/>
            <a:r>
              <a:rPr lang="en-US" sz="9600" dirty="0">
                <a:latin typeface="Arial Narrow" panose="020B0606020202030204" pitchFamily="34" charset="0"/>
              </a:rPr>
              <a:t>Reading analysis of complex texts</a:t>
            </a:r>
          </a:p>
          <a:p>
            <a:pPr marL="1154430" lvl="5" indent="-285750"/>
            <a:r>
              <a:rPr lang="en-US" sz="9600" dirty="0">
                <a:latin typeface="Arial Narrow" panose="020B0606020202030204" pitchFamily="34" charset="0"/>
              </a:rPr>
              <a:t>Early childhood </a:t>
            </a:r>
            <a:r>
              <a:rPr lang="en-US" sz="9600" dirty="0" smtClean="0">
                <a:latin typeface="Arial Narrow" panose="020B0606020202030204" pitchFamily="34" charset="0"/>
              </a:rPr>
              <a:t>literacy</a:t>
            </a:r>
          </a:p>
          <a:p>
            <a:pPr marL="1154430" lvl="5" indent="-285750"/>
            <a:r>
              <a:rPr lang="en-US" sz="9600" dirty="0">
                <a:latin typeface="Arial Narrow" panose="020B0606020202030204" pitchFamily="34" charset="0"/>
              </a:rPr>
              <a:t>Digital </a:t>
            </a:r>
            <a:r>
              <a:rPr lang="en-US" sz="9600" dirty="0" smtClean="0">
                <a:latin typeface="Arial Narrow" panose="020B0606020202030204" pitchFamily="34" charset="0"/>
              </a:rPr>
              <a:t>literacy</a:t>
            </a:r>
          </a:p>
          <a:p>
            <a:pPr marL="1154430" lvl="5" indent="-285750"/>
            <a:r>
              <a:rPr lang="en-US" sz="9600" dirty="0" smtClean="0">
                <a:latin typeface="Arial Narrow" panose="020B0606020202030204" pitchFamily="34" charset="0"/>
              </a:rPr>
              <a:t>Mathematics </a:t>
            </a:r>
            <a:r>
              <a:rPr lang="en-US" sz="9600" dirty="0">
                <a:latin typeface="Arial Narrow" panose="020B0606020202030204" pitchFamily="34" charset="0"/>
              </a:rPr>
              <a:t>literacy</a:t>
            </a:r>
          </a:p>
          <a:p>
            <a:pPr marL="803275" lvl="3" indent="-285750"/>
            <a:r>
              <a:rPr lang="en-US" sz="11200" dirty="0" smtClean="0">
                <a:latin typeface="Arial Narrow" panose="020B0606020202030204" pitchFamily="34" charset="0"/>
              </a:rPr>
              <a:t>Focus Area - High </a:t>
            </a:r>
            <a:r>
              <a:rPr lang="en-US" sz="11200" dirty="0">
                <a:latin typeface="Arial Narrow" panose="020B0606020202030204" pitchFamily="34" charset="0"/>
              </a:rPr>
              <a:t>Performing </a:t>
            </a:r>
            <a:r>
              <a:rPr lang="en-US" sz="11200" dirty="0" smtClean="0">
                <a:latin typeface="Arial Narrow" panose="020B0606020202030204" pitchFamily="34" charset="0"/>
              </a:rPr>
              <a:t>Workforce</a:t>
            </a:r>
          </a:p>
          <a:p>
            <a:pPr marL="803275" lvl="3" indent="-285750"/>
            <a:r>
              <a:rPr lang="en-US" sz="11200" dirty="0" smtClean="0">
                <a:latin typeface="Arial Narrow" panose="020B0606020202030204" pitchFamily="34" charset="0"/>
              </a:rPr>
              <a:t>Focus Area - Family </a:t>
            </a:r>
            <a:r>
              <a:rPr lang="en-US" sz="11200" dirty="0">
                <a:latin typeface="Arial Narrow" panose="020B0606020202030204" pitchFamily="34" charset="0"/>
              </a:rPr>
              <a:t>and Community Engagement in Title I </a:t>
            </a:r>
            <a:r>
              <a:rPr lang="en-US" sz="11200" dirty="0" smtClean="0">
                <a:latin typeface="Arial Narrow" panose="020B0606020202030204" pitchFamily="34" charset="0"/>
              </a:rPr>
              <a:t>schools</a:t>
            </a:r>
            <a:endParaRPr lang="en-US" sz="11200" dirty="0">
              <a:latin typeface="Arial Narrow" panose="020B0606020202030204" pitchFamily="34" charset="0"/>
            </a:endParaRPr>
          </a:p>
          <a:p>
            <a:pPr marL="803275" lvl="3" indent="-285750"/>
            <a:endParaRPr lang="en-US" sz="11200" dirty="0">
              <a:latin typeface="Arial Narrow" panose="020B0606020202030204" pitchFamily="34" charset="0"/>
            </a:endParaRPr>
          </a:p>
          <a:p>
            <a:r>
              <a:rPr lang="en-US" sz="9600" dirty="0" smtClean="0">
                <a:latin typeface="Arial Narrow" panose="020B0606020202030204" pitchFamily="34" charset="0"/>
              </a:rPr>
              <a:t>	</a:t>
            </a:r>
            <a:endParaRPr lang="en-US" sz="9600"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r>
              <a:rPr lang="en-US" dirty="0" smtClean="0">
                <a:latin typeface="Arial Narrow" panose="020B0606020202030204" pitchFamily="34" charset="0"/>
              </a:rPr>
              <a:t>•</a:t>
            </a:r>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p>
        </p:txBody>
      </p:sp>
      <p:sp>
        <p:nvSpPr>
          <p:cNvPr id="3" name="Title 2"/>
          <p:cNvSpPr>
            <a:spLocks noGrp="1"/>
          </p:cNvSpPr>
          <p:nvPr>
            <p:ph type="title"/>
          </p:nvPr>
        </p:nvSpPr>
        <p:spPr/>
        <p:txBody>
          <a:bodyPr>
            <a:normAutofit/>
          </a:bodyPr>
          <a:lstStyle/>
          <a:p>
            <a:r>
              <a:rPr lang="en-US" dirty="0">
                <a:latin typeface="Arial Narrow" panose="020B0606020202030204" pitchFamily="34" charset="0"/>
              </a:rPr>
              <a:t>FEDERAL GRANT PROGRAMS – Title I</a:t>
            </a:r>
          </a:p>
        </p:txBody>
      </p:sp>
      <p:sp>
        <p:nvSpPr>
          <p:cNvPr id="4" name="Slide Number Placeholder 3"/>
          <p:cNvSpPr>
            <a:spLocks noGrp="1"/>
          </p:cNvSpPr>
          <p:nvPr>
            <p:ph type="sldNum" sz="quarter" idx="15"/>
          </p:nvPr>
        </p:nvSpPr>
        <p:spPr/>
        <p:txBody>
          <a:bodyPr/>
          <a:lstStyle/>
          <a:p>
            <a:fld id="{35D8211A-DF36-4097-AD25-8B6AEF42C857}" type="slidenum">
              <a:rPr lang="en-US" smtClean="0"/>
              <a:t>16</a:t>
            </a:fld>
            <a:endParaRPr lang="en-US"/>
          </a:p>
        </p:txBody>
      </p:sp>
    </p:spTree>
    <p:extLst>
      <p:ext uri="{BB962C8B-B14F-4D97-AF65-F5344CB8AC3E}">
        <p14:creationId xmlns:p14="http://schemas.microsoft.com/office/powerpoint/2010/main" val="944735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10574" cy="5013960"/>
          </a:xfrm>
        </p:spPr>
        <p:txBody>
          <a:bodyPr>
            <a:normAutofit lnSpcReduction="10000"/>
          </a:bodyPr>
          <a:lstStyle/>
          <a:p>
            <a:r>
              <a:rPr lang="en-US" sz="2800" dirty="0">
                <a:latin typeface="Arial Narrow" pitchFamily="34" charset="0"/>
              </a:rPr>
              <a:t>TITLE II, A - </a:t>
            </a:r>
            <a:r>
              <a:rPr lang="en-US" sz="2800" dirty="0" smtClean="0">
                <a:latin typeface="Arial Narrow" pitchFamily="34" charset="0"/>
              </a:rPr>
              <a:t>IMPROVING </a:t>
            </a:r>
            <a:r>
              <a:rPr lang="en-US" sz="2800" dirty="0">
                <a:latin typeface="Arial Narrow" pitchFamily="34" charset="0"/>
              </a:rPr>
              <a:t>TEACHER </a:t>
            </a:r>
            <a:r>
              <a:rPr lang="en-US" sz="2800" dirty="0" smtClean="0">
                <a:latin typeface="Arial Narrow" pitchFamily="34" charset="0"/>
              </a:rPr>
              <a:t>QUALITY  $4,835,026 </a:t>
            </a:r>
          </a:p>
          <a:p>
            <a:pPr marL="285750" indent="-285750">
              <a:buFont typeface="Arial" pitchFamily="34" charset="0"/>
              <a:buChar char="•"/>
            </a:pPr>
            <a:r>
              <a:rPr lang="en-US" sz="3600" dirty="0">
                <a:latin typeface="Arial Narrow" pitchFamily="34" charset="0"/>
              </a:rPr>
              <a:t>T</a:t>
            </a:r>
            <a:r>
              <a:rPr lang="en-US" sz="3600" dirty="0" smtClean="0">
                <a:latin typeface="Arial Narrow" pitchFamily="34" charset="0"/>
              </a:rPr>
              <a:t>his </a:t>
            </a:r>
            <a:r>
              <a:rPr lang="en-US" sz="3600" dirty="0">
                <a:latin typeface="Arial Narrow" pitchFamily="34" charset="0"/>
              </a:rPr>
              <a:t>program provides formula funding to support the increase of student academic achievement through strategies such as staff development which improves teacher and principal quality, that ultimately increases the number of highly qualified teachers in the classroom in core subject areas such as math, reading, social studies, and science.</a:t>
            </a:r>
          </a:p>
          <a:p>
            <a:endParaRPr lang="en-US" sz="2800" dirty="0" smtClean="0">
              <a:latin typeface="Arial Narrow" pitchFamily="34" charset="0"/>
            </a:endParaRPr>
          </a:p>
        </p:txBody>
      </p:sp>
      <p:sp>
        <p:nvSpPr>
          <p:cNvPr id="3" name="Title 2"/>
          <p:cNvSpPr>
            <a:spLocks noGrp="1"/>
          </p:cNvSpPr>
          <p:nvPr>
            <p:ph type="title"/>
          </p:nvPr>
        </p:nvSpPr>
        <p:spPr>
          <a:xfrm>
            <a:off x="381000" y="152400"/>
            <a:ext cx="7680960" cy="1066800"/>
          </a:xfrm>
        </p:spPr>
        <p:txBody>
          <a:bodyPr>
            <a:normAutofit/>
          </a:bodyPr>
          <a:lstStyle/>
          <a:p>
            <a:pPr algn="ctr"/>
            <a:r>
              <a:rPr lang="en-US" sz="4400" dirty="0" smtClean="0">
                <a:latin typeface="Arial Narrow" pitchFamily="34" charset="0"/>
              </a:rPr>
              <a:t>FEDERAL GRANT PROGRAMS</a:t>
            </a:r>
            <a:endParaRPr lang="en-US" sz="4400" dirty="0">
              <a:latin typeface="Arial Narrow"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17</a:t>
            </a:fld>
            <a:endParaRPr lang="en-US"/>
          </a:p>
        </p:txBody>
      </p:sp>
    </p:spTree>
    <p:extLst>
      <p:ext uri="{BB962C8B-B14F-4D97-AF65-F5344CB8AC3E}">
        <p14:creationId xmlns:p14="http://schemas.microsoft.com/office/powerpoint/2010/main" val="1966205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562974" cy="5013960"/>
          </a:xfrm>
        </p:spPr>
        <p:txBody>
          <a:bodyPr>
            <a:normAutofit/>
          </a:bodyPr>
          <a:lstStyle/>
          <a:p>
            <a:pPr marL="285750" indent="-285750">
              <a:buFont typeface="Arial" panose="020B0604020202020204" pitchFamily="34" charset="0"/>
              <a:buChar char="•"/>
            </a:pPr>
            <a:r>
              <a:rPr lang="en-US" sz="3600" dirty="0" smtClean="0">
                <a:latin typeface="Arial Narrow" panose="020B0606020202030204" pitchFamily="34" charset="0"/>
              </a:rPr>
              <a:t>Grant approximately impacts:</a:t>
            </a:r>
          </a:p>
          <a:p>
            <a:pPr marL="630238" lvl="2" indent="-285750"/>
            <a:r>
              <a:rPr lang="en-US" sz="3600" dirty="0" smtClean="0">
                <a:latin typeface="Arial Narrow" panose="020B0606020202030204" pitchFamily="34" charset="0"/>
              </a:rPr>
              <a:t>9,000 Teachers</a:t>
            </a:r>
          </a:p>
          <a:p>
            <a:pPr marL="630238" lvl="2" indent="-285750"/>
            <a:r>
              <a:rPr lang="en-US" sz="3600" dirty="0" smtClean="0">
                <a:latin typeface="Arial Narrow" panose="020B0606020202030204" pitchFamily="34" charset="0"/>
              </a:rPr>
              <a:t>125,000 Students</a:t>
            </a:r>
          </a:p>
          <a:p>
            <a:pPr marL="285750" indent="-285750">
              <a:buFont typeface="Arial" panose="020B0604020202020204" pitchFamily="34" charset="0"/>
              <a:buChar char="•"/>
            </a:pPr>
            <a:r>
              <a:rPr lang="en-US" sz="3600" u="sng" dirty="0" smtClean="0">
                <a:latin typeface="Arial Narrow" panose="020B0606020202030204" pitchFamily="34" charset="0"/>
              </a:rPr>
              <a:t>Characteristics of students and/or teachers:</a:t>
            </a:r>
          </a:p>
          <a:p>
            <a:pPr marL="630238" lvl="2" indent="-285750"/>
            <a:r>
              <a:rPr lang="en-US" sz="3600" dirty="0" smtClean="0">
                <a:latin typeface="Arial Narrow" panose="020B0606020202030204" pitchFamily="34" charset="0"/>
              </a:rPr>
              <a:t>Teachers from every content area K-12, ESOL, Special Education, Counselors, PPWs, Psychologists​</a:t>
            </a:r>
          </a:p>
          <a:p>
            <a:pPr marL="285750" indent="-285750">
              <a:buFont typeface="Arial" panose="020B0604020202020204" pitchFamily="34" charset="0"/>
              <a:buChar char="•"/>
            </a:pPr>
            <a:endParaRPr lang="en-US" sz="3600" dirty="0" smtClean="0"/>
          </a:p>
          <a:p>
            <a:endParaRPr lang="en-US" dirty="0" smtClean="0"/>
          </a:p>
          <a:p>
            <a:endParaRPr lang="en-US" dirty="0"/>
          </a:p>
        </p:txBody>
      </p:sp>
      <p:sp>
        <p:nvSpPr>
          <p:cNvPr id="3" name="Title 2"/>
          <p:cNvSpPr>
            <a:spLocks noGrp="1"/>
          </p:cNvSpPr>
          <p:nvPr>
            <p:ph type="title"/>
          </p:nvPr>
        </p:nvSpPr>
        <p:spPr/>
        <p:txBody>
          <a:bodyPr>
            <a:normAutofit/>
          </a:bodyPr>
          <a:lstStyle/>
          <a:p>
            <a:pPr algn="ctr"/>
            <a:r>
              <a:rPr lang="en-US" dirty="0">
                <a:latin typeface="Arial Narrow" panose="020B0606020202030204" pitchFamily="34" charset="0"/>
              </a:rPr>
              <a:t>FEDERAL GRANT </a:t>
            </a:r>
            <a:r>
              <a:rPr lang="en-US" dirty="0" smtClean="0">
                <a:latin typeface="Arial Narrow" panose="020B0606020202030204" pitchFamily="34" charset="0"/>
              </a:rPr>
              <a:t>PROGRAMS-Title II</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18</a:t>
            </a:fld>
            <a:endParaRPr lang="en-US"/>
          </a:p>
        </p:txBody>
      </p:sp>
    </p:spTree>
    <p:extLst>
      <p:ext uri="{BB962C8B-B14F-4D97-AF65-F5344CB8AC3E}">
        <p14:creationId xmlns:p14="http://schemas.microsoft.com/office/powerpoint/2010/main" val="2687472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5090160"/>
          </a:xfrm>
        </p:spPr>
        <p:txBody>
          <a:bodyPr>
            <a:noAutofit/>
          </a:bodyPr>
          <a:lstStyle/>
          <a:p>
            <a:pPr marL="285750" indent="-285750">
              <a:buFont typeface="Arial" panose="020B0604020202020204" pitchFamily="34" charset="0"/>
              <a:buChar char="•"/>
            </a:pPr>
            <a:r>
              <a:rPr lang="en-US" sz="2400" u="sng" dirty="0">
                <a:latin typeface="Arial Narrow" panose="020B0606020202030204" pitchFamily="34" charset="0"/>
              </a:rPr>
              <a:t>Academic Excellence in the Strategic </a:t>
            </a:r>
            <a:r>
              <a:rPr lang="en-US" sz="2400" u="sng" dirty="0" smtClean="0">
                <a:latin typeface="Arial Narrow" panose="020B0606020202030204" pitchFamily="34" charset="0"/>
              </a:rPr>
              <a:t>Plan</a:t>
            </a:r>
            <a:endParaRPr lang="en-US" sz="2400" u="sng" dirty="0">
              <a:latin typeface="Arial Narrow" panose="020B0606020202030204" pitchFamily="34" charset="0"/>
            </a:endParaRPr>
          </a:p>
          <a:p>
            <a:pPr marL="457200" lvl="1" indent="-285750"/>
            <a:r>
              <a:rPr lang="en-US" sz="2400" dirty="0">
                <a:latin typeface="Arial Narrow" panose="020B0606020202030204" pitchFamily="34" charset="0"/>
              </a:rPr>
              <a:t>​Department of Curriculum &amp; Instruction supports the single focused goal of “Outstanding Student Achievement for All Students”</a:t>
            </a:r>
          </a:p>
          <a:p>
            <a:pPr marL="457200" lvl="1" indent="-285750"/>
            <a:r>
              <a:rPr lang="en-US" sz="2400" dirty="0">
                <a:latin typeface="Arial Narrow" panose="020B0606020202030204" pitchFamily="34" charset="0"/>
              </a:rPr>
              <a:t>Academic Areas That Supports Teachers…</a:t>
            </a:r>
          </a:p>
          <a:p>
            <a:pPr marL="630238" lvl="2" indent="-285750"/>
            <a:r>
              <a:rPr lang="en-US" sz="2400" dirty="0">
                <a:latin typeface="Arial Narrow" panose="020B0606020202030204" pitchFamily="34" charset="0"/>
              </a:rPr>
              <a:t>Instructional Core Strategy </a:t>
            </a:r>
            <a:r>
              <a:rPr lang="en-US" sz="2400" dirty="0" smtClean="0">
                <a:latin typeface="Arial Narrow" panose="020B0606020202030204" pitchFamily="34" charset="0"/>
              </a:rPr>
              <a:t>Areas</a:t>
            </a:r>
            <a:endParaRPr lang="en-US" sz="2400" dirty="0">
              <a:latin typeface="Arial Narrow" panose="020B0606020202030204" pitchFamily="34" charset="0"/>
            </a:endParaRPr>
          </a:p>
          <a:p>
            <a:pPr marL="630238" lvl="2" indent="-285750"/>
            <a:r>
              <a:rPr lang="en-US" sz="2400" dirty="0">
                <a:latin typeface="Arial Narrow" panose="020B0606020202030204" pitchFamily="34" charset="0"/>
              </a:rPr>
              <a:t>Emphasize Rigorous Literacy </a:t>
            </a:r>
            <a:r>
              <a:rPr lang="en-US" sz="2400" dirty="0" smtClean="0">
                <a:latin typeface="Arial Narrow" panose="020B0606020202030204" pitchFamily="34" charset="0"/>
              </a:rPr>
              <a:t>Instruction</a:t>
            </a:r>
            <a:endParaRPr lang="en-US" sz="2400" dirty="0">
              <a:latin typeface="Arial Narrow" panose="020B0606020202030204" pitchFamily="34" charset="0"/>
            </a:endParaRPr>
          </a:p>
          <a:p>
            <a:pPr marL="630238" lvl="2" indent="-285750"/>
            <a:r>
              <a:rPr lang="en-US" sz="2400" dirty="0">
                <a:latin typeface="Arial Narrow" panose="020B0606020202030204" pitchFamily="34" charset="0"/>
              </a:rPr>
              <a:t>Early </a:t>
            </a:r>
            <a:r>
              <a:rPr lang="en-US" sz="2400" dirty="0" smtClean="0">
                <a:latin typeface="Arial Narrow" panose="020B0606020202030204" pitchFamily="34" charset="0"/>
              </a:rPr>
              <a:t>Learning</a:t>
            </a:r>
            <a:endParaRPr lang="en-US" sz="2400" dirty="0">
              <a:latin typeface="Arial Narrow" panose="020B0606020202030204" pitchFamily="34" charset="0"/>
            </a:endParaRPr>
          </a:p>
          <a:p>
            <a:pPr marL="630238" lvl="2" indent="-285750"/>
            <a:r>
              <a:rPr lang="en-US" sz="2400" dirty="0">
                <a:latin typeface="Arial Narrow" panose="020B0606020202030204" pitchFamily="34" charset="0"/>
              </a:rPr>
              <a:t>College and Career </a:t>
            </a:r>
            <a:r>
              <a:rPr lang="en-US" sz="2400" dirty="0" smtClean="0">
                <a:latin typeface="Arial Narrow" panose="020B0606020202030204" pitchFamily="34" charset="0"/>
              </a:rPr>
              <a:t>Ready</a:t>
            </a:r>
            <a:endParaRPr lang="en-US" sz="2400" dirty="0">
              <a:latin typeface="Arial Narrow" panose="020B0606020202030204" pitchFamily="34" charset="0"/>
            </a:endParaRPr>
          </a:p>
          <a:p>
            <a:pPr marL="285750" indent="-285750">
              <a:buFont typeface="Arial" panose="020B0604020202020204" pitchFamily="34" charset="0"/>
              <a:buChar char="•"/>
            </a:pPr>
            <a:r>
              <a:rPr lang="en-US" sz="2400" dirty="0" smtClean="0">
                <a:latin typeface="Arial Narrow" panose="020B0606020202030204" pitchFamily="34" charset="0"/>
              </a:rPr>
              <a:t>Focus </a:t>
            </a:r>
            <a:r>
              <a:rPr lang="en-US" sz="2400" dirty="0">
                <a:latin typeface="Arial Narrow" panose="020B0606020202030204" pitchFamily="34" charset="0"/>
              </a:rPr>
              <a:t>Area - High Performing </a:t>
            </a:r>
            <a:r>
              <a:rPr lang="en-US" sz="2400" dirty="0" smtClean="0">
                <a:latin typeface="Arial Narrow" panose="020B0606020202030204" pitchFamily="34" charset="0"/>
              </a:rPr>
              <a:t>Workforce</a:t>
            </a:r>
            <a:endParaRPr lang="en-US" sz="2400" dirty="0">
              <a:latin typeface="Arial Narrow" panose="020B0606020202030204" pitchFamily="34" charset="0"/>
            </a:endParaRPr>
          </a:p>
          <a:p>
            <a:pPr marL="285750" indent="-285750">
              <a:buFont typeface="Arial" panose="020B0604020202020204" pitchFamily="34" charset="0"/>
              <a:buChar char="•"/>
            </a:pPr>
            <a:r>
              <a:rPr lang="en-US" sz="2400" dirty="0">
                <a:latin typeface="Arial Narrow" panose="020B0606020202030204" pitchFamily="34" charset="0"/>
              </a:rPr>
              <a:t>Focus Area – Academic Excellence</a:t>
            </a:r>
          </a:p>
        </p:txBody>
      </p:sp>
      <p:sp>
        <p:nvSpPr>
          <p:cNvPr id="3" name="Title 2"/>
          <p:cNvSpPr>
            <a:spLocks noGrp="1"/>
          </p:cNvSpPr>
          <p:nvPr>
            <p:ph type="title"/>
          </p:nvPr>
        </p:nvSpPr>
        <p:spPr/>
        <p:txBody>
          <a:bodyPr>
            <a:normAutofit/>
          </a:bodyPr>
          <a:lstStyle/>
          <a:p>
            <a:pPr algn="ctr"/>
            <a:r>
              <a:rPr lang="en-US" dirty="0">
                <a:latin typeface="Arial Narrow" pitchFamily="34" charset="0"/>
              </a:rPr>
              <a:t>FEDERAL GRANT PROGRAMS-Title II</a:t>
            </a:r>
          </a:p>
        </p:txBody>
      </p:sp>
      <p:sp>
        <p:nvSpPr>
          <p:cNvPr id="4" name="Slide Number Placeholder 3"/>
          <p:cNvSpPr>
            <a:spLocks noGrp="1"/>
          </p:cNvSpPr>
          <p:nvPr>
            <p:ph type="sldNum" sz="quarter" idx="15"/>
          </p:nvPr>
        </p:nvSpPr>
        <p:spPr/>
        <p:txBody>
          <a:bodyPr/>
          <a:lstStyle/>
          <a:p>
            <a:fld id="{35D8211A-DF36-4097-AD25-8B6AEF42C857}" type="slidenum">
              <a:rPr lang="en-US" smtClean="0"/>
              <a:t>19</a:t>
            </a:fld>
            <a:endParaRPr lang="en-US"/>
          </a:p>
        </p:txBody>
      </p:sp>
    </p:spTree>
    <p:extLst>
      <p:ext uri="{BB962C8B-B14F-4D97-AF65-F5344CB8AC3E}">
        <p14:creationId xmlns:p14="http://schemas.microsoft.com/office/powerpoint/2010/main" val="1624058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Arial Narrow" panose="020B0606020202030204" pitchFamily="34" charset="0"/>
              </a:rPr>
              <a:t>Grants Financial Management Overview – Office /Staff</a:t>
            </a:r>
            <a:endParaRPr lang="en-US" sz="3600" dirty="0">
              <a:latin typeface="Arial Narrow" panose="020B0606020202030204" pitchFamily="34" charset="0"/>
            </a:endParaRPr>
          </a:p>
        </p:txBody>
      </p:sp>
      <p:sp>
        <p:nvSpPr>
          <p:cNvPr id="3" name="Content Placeholder 2"/>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n-US" sz="3000" dirty="0" smtClean="0">
                <a:latin typeface="Arial Narrow" panose="020B0606020202030204" pitchFamily="34" charset="0"/>
              </a:rPr>
              <a:t>Grants Financial Management Office</a:t>
            </a:r>
          </a:p>
          <a:p>
            <a:pPr marL="285750" indent="-285750">
              <a:buFont typeface="Arial" panose="020B0604020202020204" pitchFamily="34" charset="0"/>
              <a:buChar char="•"/>
            </a:pPr>
            <a:r>
              <a:rPr lang="en-US" sz="3000" dirty="0" smtClean="0">
                <a:latin typeface="Arial Narrow" panose="020B0606020202030204" pitchFamily="34" charset="0"/>
              </a:rPr>
              <a:t>Our Goal - </a:t>
            </a:r>
            <a:r>
              <a:rPr lang="en-US" sz="3000" b="1" i="1" dirty="0" smtClean="0">
                <a:solidFill>
                  <a:schemeClr val="accent5">
                    <a:lumMod val="40000"/>
                    <a:lumOff val="60000"/>
                  </a:schemeClr>
                </a:solidFill>
                <a:latin typeface="Arial Narrow" panose="020B0606020202030204" pitchFamily="34" charset="0"/>
              </a:rPr>
              <a:t>Efficiently </a:t>
            </a:r>
            <a:r>
              <a:rPr lang="en-US" sz="3000" b="1" i="1" dirty="0">
                <a:solidFill>
                  <a:schemeClr val="accent5">
                    <a:lumMod val="40000"/>
                    <a:lumOff val="60000"/>
                  </a:schemeClr>
                </a:solidFill>
                <a:latin typeface="Arial Narrow" panose="020B0606020202030204" pitchFamily="34" charset="0"/>
              </a:rPr>
              <a:t>Managing Grant Resources That Advances Student Achievement to Ensure All Students Become College and Career </a:t>
            </a:r>
            <a:r>
              <a:rPr lang="en-US" sz="3000" b="1" i="1" dirty="0" smtClean="0">
                <a:solidFill>
                  <a:schemeClr val="accent5">
                    <a:lumMod val="40000"/>
                    <a:lumOff val="60000"/>
                  </a:schemeClr>
                </a:solidFill>
                <a:latin typeface="Arial Narrow" panose="020B0606020202030204" pitchFamily="34" charset="0"/>
              </a:rPr>
              <a:t>Ready.</a:t>
            </a:r>
          </a:p>
          <a:p>
            <a:pPr marL="285750" indent="-285750">
              <a:buFont typeface="Arial" panose="020B0604020202020204" pitchFamily="34" charset="0"/>
              <a:buChar char="•"/>
            </a:pPr>
            <a:r>
              <a:rPr lang="en-US" sz="3000" dirty="0" smtClean="0">
                <a:latin typeface="Arial Narrow" panose="020B0606020202030204" pitchFamily="34" charset="0"/>
              </a:rPr>
              <a:t>Our Mission </a:t>
            </a:r>
            <a:r>
              <a:rPr lang="en-US" sz="3000" dirty="0">
                <a:latin typeface="Arial Narrow" panose="020B0606020202030204" pitchFamily="34" charset="0"/>
              </a:rPr>
              <a:t>- </a:t>
            </a:r>
            <a:r>
              <a:rPr lang="en-US" sz="3000" b="1" i="1" dirty="0" smtClean="0">
                <a:solidFill>
                  <a:schemeClr val="accent5">
                    <a:lumMod val="40000"/>
                    <a:lumOff val="60000"/>
                  </a:schemeClr>
                </a:solidFill>
                <a:latin typeface="Arial Narrow" panose="020B0606020202030204" pitchFamily="34" charset="0"/>
              </a:rPr>
              <a:t>To </a:t>
            </a:r>
            <a:r>
              <a:rPr lang="en-US" sz="3000" b="1" i="1" dirty="0">
                <a:solidFill>
                  <a:schemeClr val="accent5">
                    <a:lumMod val="40000"/>
                    <a:lumOff val="60000"/>
                  </a:schemeClr>
                </a:solidFill>
                <a:latin typeface="Arial Narrow" panose="020B0606020202030204" pitchFamily="34" charset="0"/>
              </a:rPr>
              <a:t>provide sound fiscal management, support, and guidance; ensuring that all restricted program grant resources supplement and support educational initiatives; making certain that grant spending is maximized and timely to sustain instructional activities authorized by various federal, state, and local funding </a:t>
            </a:r>
            <a:r>
              <a:rPr lang="en-US" sz="3000" b="1" i="1" dirty="0" smtClean="0">
                <a:solidFill>
                  <a:schemeClr val="accent5">
                    <a:lumMod val="40000"/>
                    <a:lumOff val="60000"/>
                  </a:schemeClr>
                </a:solidFill>
                <a:latin typeface="Arial Narrow" panose="020B0606020202030204" pitchFamily="34" charset="0"/>
              </a:rPr>
              <a:t>agencies. </a:t>
            </a:r>
            <a:endParaRPr lang="en-US" sz="3000" b="1" i="1" dirty="0">
              <a:solidFill>
                <a:schemeClr val="accent5">
                  <a:lumMod val="40000"/>
                  <a:lumOff val="60000"/>
                </a:schemeClr>
              </a:solidFill>
              <a:latin typeface="Arial Narrow" panose="020B0606020202030204" pitchFamily="34" charset="0"/>
            </a:endParaRPr>
          </a:p>
          <a:p>
            <a:pPr marL="285750" indent="-285750">
              <a:buFont typeface="Arial" panose="020B0604020202020204" pitchFamily="34" charset="0"/>
              <a:buChar char="•"/>
            </a:pPr>
            <a:endParaRPr lang="en-US" sz="2800" b="1" i="1" dirty="0">
              <a:solidFill>
                <a:schemeClr val="accent5">
                  <a:lumMod val="40000"/>
                  <a:lumOff val="60000"/>
                </a:schemeClr>
              </a:solidFill>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5"/>
          </p:nvPr>
        </p:nvSpPr>
        <p:spPr/>
        <p:txBody>
          <a:bodyPr/>
          <a:lstStyle/>
          <a:p>
            <a:fld id="{35D8211A-DF36-4097-AD25-8B6AEF42C857}" type="slidenum">
              <a:rPr lang="en-US" smtClean="0"/>
              <a:t>2</a:t>
            </a:fld>
            <a:endParaRPr lang="en-US"/>
          </a:p>
        </p:txBody>
      </p:sp>
    </p:spTree>
    <p:extLst>
      <p:ext uri="{BB962C8B-B14F-4D97-AF65-F5344CB8AC3E}">
        <p14:creationId xmlns:p14="http://schemas.microsoft.com/office/powerpoint/2010/main" val="158379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a:latin typeface="Arial Narrow" pitchFamily="34" charset="0"/>
              </a:rPr>
              <a:t>TITLE III - EMERGENCY IMMIGRANT </a:t>
            </a:r>
            <a:r>
              <a:rPr lang="en-US" sz="3200" dirty="0" smtClean="0">
                <a:latin typeface="Arial Narrow" pitchFamily="34" charset="0"/>
              </a:rPr>
              <a:t>EDUCATION </a:t>
            </a:r>
            <a:r>
              <a:rPr lang="en-US" sz="3200" dirty="0">
                <a:latin typeface="Arial Narrow" pitchFamily="34" charset="0"/>
              </a:rPr>
              <a:t>$2,943,972 </a:t>
            </a:r>
            <a:endParaRPr lang="en-US" sz="3200" dirty="0" smtClean="0">
              <a:latin typeface="Arial Narrow" pitchFamily="34" charset="0"/>
            </a:endParaRPr>
          </a:p>
          <a:p>
            <a:pPr marL="285750" indent="-285750">
              <a:buFont typeface="Arial" pitchFamily="34" charset="0"/>
              <a:buChar char="•"/>
            </a:pPr>
            <a:r>
              <a:rPr lang="en-US" sz="3200" dirty="0" smtClean="0">
                <a:latin typeface="Arial Narrow" pitchFamily="34" charset="0"/>
              </a:rPr>
              <a:t>Funding </a:t>
            </a:r>
            <a:r>
              <a:rPr lang="en-US" sz="3200" dirty="0">
                <a:latin typeface="Arial Narrow" pitchFamily="34" charset="0"/>
              </a:rPr>
              <a:t>to ensure that Limited English Proficient (LEP) students and immigrant students attain English proficiency and meet the same challenging state academic content and achievement standards coupled with providing immigrant students with enhanced instructional opportunities</a:t>
            </a:r>
            <a:r>
              <a:rPr lang="en-US" sz="3200" dirty="0" smtClean="0">
                <a:latin typeface="Arial Narrow" pitchFamily="34" charset="0"/>
              </a:rPr>
              <a:t>.</a:t>
            </a:r>
            <a:endParaRPr lang="en-US" sz="3200" dirty="0">
              <a:latin typeface="Arial Narrow" pitchFamily="34" charset="0"/>
            </a:endParaRPr>
          </a:p>
        </p:txBody>
      </p:sp>
      <p:sp>
        <p:nvSpPr>
          <p:cNvPr id="3" name="Title 2"/>
          <p:cNvSpPr>
            <a:spLocks noGrp="1"/>
          </p:cNvSpPr>
          <p:nvPr>
            <p:ph type="title"/>
          </p:nvPr>
        </p:nvSpPr>
        <p:spPr/>
        <p:txBody>
          <a:bodyPr/>
          <a:lstStyle/>
          <a:p>
            <a:pPr algn="ctr"/>
            <a:r>
              <a:rPr lang="en-US" dirty="0">
                <a:latin typeface="Arial Narrow" panose="020B0606020202030204" pitchFamily="34" charset="0"/>
              </a:rPr>
              <a:t>FEDERAL GRANT PROGRAMS</a:t>
            </a:r>
          </a:p>
        </p:txBody>
      </p:sp>
      <p:sp>
        <p:nvSpPr>
          <p:cNvPr id="4" name="Slide Number Placeholder 3"/>
          <p:cNvSpPr>
            <a:spLocks noGrp="1"/>
          </p:cNvSpPr>
          <p:nvPr>
            <p:ph type="sldNum" sz="quarter" idx="15"/>
          </p:nvPr>
        </p:nvSpPr>
        <p:spPr/>
        <p:txBody>
          <a:bodyPr/>
          <a:lstStyle/>
          <a:p>
            <a:fld id="{35D8211A-DF36-4097-AD25-8B6AEF42C857}" type="slidenum">
              <a:rPr lang="en-US" smtClean="0"/>
              <a:t>20</a:t>
            </a:fld>
            <a:endParaRPr lang="en-US"/>
          </a:p>
        </p:txBody>
      </p:sp>
    </p:spTree>
    <p:extLst>
      <p:ext uri="{BB962C8B-B14F-4D97-AF65-F5344CB8AC3E}">
        <p14:creationId xmlns:p14="http://schemas.microsoft.com/office/powerpoint/2010/main" val="1884205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5013960"/>
          </a:xfrm>
        </p:spPr>
        <p:txBody>
          <a:bodyPr>
            <a:normAutofit/>
          </a:bodyPr>
          <a:lstStyle/>
          <a:p>
            <a:pPr marL="285750" indent="-285750">
              <a:buFont typeface="Arial" panose="020B0604020202020204" pitchFamily="34" charset="0"/>
              <a:buChar char="•"/>
            </a:pPr>
            <a:r>
              <a:rPr lang="en-US" sz="2400" dirty="0" smtClean="0">
                <a:latin typeface="Arial Narrow" panose="020B0606020202030204" pitchFamily="34" charset="0"/>
              </a:rPr>
              <a:t>Grant impacts approximately:</a:t>
            </a:r>
          </a:p>
          <a:p>
            <a:pPr marL="457200" lvl="1" indent="-285750"/>
            <a:r>
              <a:rPr lang="en-US" sz="2400" dirty="0" smtClean="0">
                <a:latin typeface="Arial Narrow" panose="020B0606020202030204" pitchFamily="34" charset="0"/>
              </a:rPr>
              <a:t>All Elementary &amp; Middle Schools</a:t>
            </a:r>
          </a:p>
          <a:p>
            <a:pPr marL="457200" lvl="1" indent="-285750"/>
            <a:r>
              <a:rPr lang="en-US" sz="2400" dirty="0" smtClean="0">
                <a:latin typeface="Arial Narrow" panose="020B0606020202030204" pitchFamily="34" charset="0"/>
              </a:rPr>
              <a:t>14 High Schools</a:t>
            </a:r>
          </a:p>
          <a:p>
            <a:pPr marL="457200" lvl="1" indent="-285750"/>
            <a:r>
              <a:rPr lang="en-US" sz="2400" dirty="0" smtClean="0">
                <a:latin typeface="Arial Narrow" panose="020B0606020202030204" pitchFamily="34" charset="0"/>
              </a:rPr>
              <a:t>20,600 Students</a:t>
            </a:r>
            <a:endParaRPr lang="en-US" sz="2400" dirty="0">
              <a:latin typeface="Arial Narrow" panose="020B0606020202030204" pitchFamily="34" charset="0"/>
            </a:endParaRPr>
          </a:p>
          <a:p>
            <a:pPr marL="285750" indent="-285750">
              <a:buFont typeface="Arial" panose="020B0604020202020204" pitchFamily="34" charset="0"/>
              <a:buChar char="•"/>
            </a:pPr>
            <a:r>
              <a:rPr lang="en-US" sz="2400" u="sng" dirty="0" smtClean="0">
                <a:latin typeface="Arial Narrow" panose="020B0606020202030204" pitchFamily="34" charset="0"/>
              </a:rPr>
              <a:t>Characteristics </a:t>
            </a:r>
            <a:r>
              <a:rPr lang="en-US" sz="2400" u="sng" dirty="0">
                <a:latin typeface="Arial Narrow" panose="020B0606020202030204" pitchFamily="34" charset="0"/>
              </a:rPr>
              <a:t>of students and/or </a:t>
            </a:r>
            <a:r>
              <a:rPr lang="en-US" sz="2400" u="sng" dirty="0" smtClean="0">
                <a:latin typeface="Arial Narrow" panose="020B0606020202030204" pitchFamily="34" charset="0"/>
              </a:rPr>
              <a:t>teachers:</a:t>
            </a:r>
            <a:endParaRPr lang="en-US" sz="2400" u="sng" dirty="0">
              <a:latin typeface="Arial Narrow" panose="020B0606020202030204" pitchFamily="34" charset="0"/>
            </a:endParaRPr>
          </a:p>
          <a:p>
            <a:pPr marL="457200" lvl="1" indent="-285750"/>
            <a:r>
              <a:rPr lang="en-US" sz="2400" dirty="0" smtClean="0">
                <a:latin typeface="Arial Narrow" panose="020B0606020202030204" pitchFamily="34" charset="0"/>
              </a:rPr>
              <a:t>Students </a:t>
            </a:r>
            <a:r>
              <a:rPr lang="en-US" sz="2400" dirty="0">
                <a:latin typeface="Arial Narrow" panose="020B0606020202030204" pitchFamily="34" charset="0"/>
              </a:rPr>
              <a:t>enrolled are those who were born outside of the United States or have another language in the home other than English that need additional language support as indicated by the </a:t>
            </a:r>
            <a:r>
              <a:rPr lang="en-US" sz="2400" dirty="0" err="1">
                <a:latin typeface="Arial Narrow" panose="020B0606020202030204" pitchFamily="34" charset="0"/>
              </a:rPr>
              <a:t>WiDA</a:t>
            </a:r>
            <a:r>
              <a:rPr lang="en-US" sz="2400" dirty="0">
                <a:latin typeface="Arial Narrow" panose="020B0606020202030204" pitchFamily="34" charset="0"/>
              </a:rPr>
              <a:t> ACCESS </a:t>
            </a:r>
            <a:r>
              <a:rPr lang="en-US" sz="2400" dirty="0" smtClean="0">
                <a:latin typeface="Arial Narrow" panose="020B0606020202030204" pitchFamily="34" charset="0"/>
              </a:rPr>
              <a:t>assessment</a:t>
            </a:r>
          </a:p>
          <a:p>
            <a:pPr marL="457200" lvl="1" indent="-285750"/>
            <a:r>
              <a:rPr lang="en-US" sz="2400" dirty="0" smtClean="0">
                <a:latin typeface="Arial Narrow" panose="020B0606020202030204" pitchFamily="34" charset="0"/>
              </a:rPr>
              <a:t>Teachers </a:t>
            </a:r>
            <a:r>
              <a:rPr lang="en-US" sz="2400" dirty="0">
                <a:latin typeface="Arial Narrow" panose="020B0606020202030204" pitchFamily="34" charset="0"/>
              </a:rPr>
              <a:t>of ELLs whether they be ESOL or content </a:t>
            </a:r>
            <a:r>
              <a:rPr lang="en-US" sz="2400" dirty="0" smtClean="0">
                <a:latin typeface="Arial Narrow" panose="020B0606020202030204" pitchFamily="34" charset="0"/>
              </a:rPr>
              <a:t>area</a:t>
            </a:r>
            <a:endParaRPr lang="en-US" sz="2400" dirty="0">
              <a:latin typeface="Arial Narrow" panose="020B0606020202030204" pitchFamily="34" charset="0"/>
            </a:endParaRPr>
          </a:p>
          <a:p>
            <a:endParaRPr lang="en-US" sz="2400" dirty="0">
              <a:latin typeface="Arial Narrow" panose="020B0606020202030204" pitchFamily="34" charset="0"/>
            </a:endParaRPr>
          </a:p>
          <a:p>
            <a:endParaRPr lang="en-US" dirty="0"/>
          </a:p>
          <a:p>
            <a:endParaRPr lang="en-US" dirty="0"/>
          </a:p>
        </p:txBody>
      </p:sp>
      <p:sp>
        <p:nvSpPr>
          <p:cNvPr id="3" name="Title 2"/>
          <p:cNvSpPr>
            <a:spLocks noGrp="1"/>
          </p:cNvSpPr>
          <p:nvPr>
            <p:ph type="title"/>
          </p:nvPr>
        </p:nvSpPr>
        <p:spPr/>
        <p:txBody>
          <a:bodyPr>
            <a:noAutofit/>
          </a:bodyPr>
          <a:lstStyle/>
          <a:p>
            <a:pPr algn="ctr"/>
            <a:r>
              <a:rPr lang="en-US" sz="3600" dirty="0">
                <a:latin typeface="Arial Narrow" panose="020B0606020202030204" pitchFamily="34" charset="0"/>
              </a:rPr>
              <a:t>FEDERAL GRANT </a:t>
            </a:r>
            <a:r>
              <a:rPr lang="en-US" sz="3600" dirty="0" smtClean="0">
                <a:latin typeface="Arial Narrow" panose="020B0606020202030204" pitchFamily="34" charset="0"/>
              </a:rPr>
              <a:t>PROGRAMS-Title III</a:t>
            </a:r>
            <a:endParaRPr lang="en-US" sz="3600" dirty="0"/>
          </a:p>
        </p:txBody>
      </p:sp>
      <p:sp>
        <p:nvSpPr>
          <p:cNvPr id="4" name="Slide Number Placeholder 3"/>
          <p:cNvSpPr>
            <a:spLocks noGrp="1"/>
          </p:cNvSpPr>
          <p:nvPr>
            <p:ph type="sldNum" sz="quarter" idx="15"/>
          </p:nvPr>
        </p:nvSpPr>
        <p:spPr/>
        <p:txBody>
          <a:bodyPr/>
          <a:lstStyle/>
          <a:p>
            <a:fld id="{35D8211A-DF36-4097-AD25-8B6AEF42C857}" type="slidenum">
              <a:rPr lang="en-US" smtClean="0"/>
              <a:t>21</a:t>
            </a:fld>
            <a:endParaRPr lang="en-US"/>
          </a:p>
        </p:txBody>
      </p:sp>
    </p:spTree>
    <p:extLst>
      <p:ext uri="{BB962C8B-B14F-4D97-AF65-F5344CB8AC3E}">
        <p14:creationId xmlns:p14="http://schemas.microsoft.com/office/powerpoint/2010/main" val="2934249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285750" indent="-285750">
              <a:buFont typeface="Arial" panose="020B0604020202020204" pitchFamily="34" charset="0"/>
              <a:buChar char="•"/>
            </a:pPr>
            <a:r>
              <a:rPr lang="en-US" sz="2400" u="sng" dirty="0" smtClean="0">
                <a:latin typeface="Arial Narrow" panose="020B0606020202030204" pitchFamily="34" charset="0"/>
              </a:rPr>
              <a:t>Academic </a:t>
            </a:r>
            <a:r>
              <a:rPr lang="en-US" sz="2400" u="sng" dirty="0">
                <a:latin typeface="Arial Narrow" panose="020B0606020202030204" pitchFamily="34" charset="0"/>
              </a:rPr>
              <a:t>Excellence in the Strategic </a:t>
            </a:r>
            <a:r>
              <a:rPr lang="en-US" sz="2400" u="sng" dirty="0" smtClean="0">
                <a:latin typeface="Arial Narrow" panose="020B0606020202030204" pitchFamily="34" charset="0"/>
              </a:rPr>
              <a:t>Plan:</a:t>
            </a:r>
          </a:p>
          <a:p>
            <a:pPr marL="457200" lvl="1" indent="-285750"/>
            <a:r>
              <a:rPr lang="en-US" sz="2400" dirty="0">
                <a:latin typeface="Arial Narrow" panose="020B0606020202030204" pitchFamily="34" charset="0"/>
              </a:rPr>
              <a:t>Department of Curriculum &amp; </a:t>
            </a:r>
            <a:r>
              <a:rPr lang="en-US" sz="2400" dirty="0" smtClean="0">
                <a:latin typeface="Arial Narrow" panose="020B0606020202030204" pitchFamily="34" charset="0"/>
              </a:rPr>
              <a:t>Instruction (ESOL Office) </a:t>
            </a:r>
            <a:r>
              <a:rPr lang="en-US" sz="2400" dirty="0">
                <a:latin typeface="Arial Narrow" panose="020B0606020202030204" pitchFamily="34" charset="0"/>
              </a:rPr>
              <a:t>supports the single focused goal of “Outstanding Student Achievement for All Students</a:t>
            </a:r>
            <a:r>
              <a:rPr lang="en-US" sz="2400" dirty="0" smtClean="0">
                <a:latin typeface="Arial Narrow" panose="020B0606020202030204" pitchFamily="34" charset="0"/>
              </a:rPr>
              <a:t>”</a:t>
            </a:r>
          </a:p>
          <a:p>
            <a:pPr marL="630238" lvl="2" indent="-285750"/>
            <a:r>
              <a:rPr lang="en-US" sz="2400" dirty="0" smtClean="0">
                <a:latin typeface="Arial Narrow" panose="020B0606020202030204" pitchFamily="34" charset="0"/>
              </a:rPr>
              <a:t>Professional Development</a:t>
            </a:r>
          </a:p>
          <a:p>
            <a:pPr marL="630238" lvl="2" indent="-285750"/>
            <a:r>
              <a:rPr lang="en-US" sz="2400" dirty="0" smtClean="0">
                <a:latin typeface="Arial Narrow" panose="020B0606020202030204" pitchFamily="34" charset="0"/>
              </a:rPr>
              <a:t>Supplementary </a:t>
            </a:r>
            <a:r>
              <a:rPr lang="en-US" sz="2400" dirty="0">
                <a:latin typeface="Arial Narrow" panose="020B0606020202030204" pitchFamily="34" charset="0"/>
              </a:rPr>
              <a:t>instructional </a:t>
            </a:r>
            <a:r>
              <a:rPr lang="en-US" sz="2400" dirty="0" smtClean="0">
                <a:latin typeface="Arial Narrow" panose="020B0606020202030204" pitchFamily="34" charset="0"/>
              </a:rPr>
              <a:t>materials</a:t>
            </a:r>
          </a:p>
          <a:p>
            <a:pPr marL="630238" lvl="2" indent="-285750"/>
            <a:r>
              <a:rPr lang="en-US" sz="2400" dirty="0" smtClean="0">
                <a:latin typeface="Arial Narrow" panose="020B0606020202030204" pitchFamily="34" charset="0"/>
              </a:rPr>
              <a:t>Extended </a:t>
            </a:r>
            <a:r>
              <a:rPr lang="en-US" sz="2400" dirty="0">
                <a:latin typeface="Arial Narrow" panose="020B0606020202030204" pitchFamily="34" charset="0"/>
              </a:rPr>
              <a:t>learning </a:t>
            </a:r>
            <a:r>
              <a:rPr lang="en-US" sz="2400" dirty="0" smtClean="0">
                <a:latin typeface="Arial Narrow" panose="020B0606020202030204" pitchFamily="34" charset="0"/>
              </a:rPr>
              <a:t>opportunities</a:t>
            </a:r>
          </a:p>
          <a:p>
            <a:pPr marL="630238" lvl="2" indent="-285750"/>
            <a:r>
              <a:rPr lang="en-US" sz="2400" dirty="0" smtClean="0">
                <a:latin typeface="Arial Narrow" panose="020B0606020202030204" pitchFamily="34" charset="0"/>
              </a:rPr>
              <a:t>Parent </a:t>
            </a:r>
            <a:r>
              <a:rPr lang="en-US" sz="2400" dirty="0">
                <a:latin typeface="Arial Narrow" panose="020B0606020202030204" pitchFamily="34" charset="0"/>
              </a:rPr>
              <a:t>outreach</a:t>
            </a:r>
          </a:p>
          <a:p>
            <a:pPr marL="285750" indent="-285750">
              <a:buFont typeface="Arial" panose="020B0604020202020204" pitchFamily="34" charset="0"/>
              <a:buChar char="•"/>
            </a:pPr>
            <a:r>
              <a:rPr lang="en-US" sz="2400" dirty="0">
                <a:latin typeface="Arial Narrow" panose="020B0606020202030204" pitchFamily="34" charset="0"/>
              </a:rPr>
              <a:t>Focus Area - High Performing </a:t>
            </a:r>
            <a:r>
              <a:rPr lang="en-US" sz="2400" dirty="0" smtClean="0">
                <a:latin typeface="Arial Narrow" panose="020B0606020202030204" pitchFamily="34" charset="0"/>
              </a:rPr>
              <a:t>Workforce</a:t>
            </a:r>
            <a:endParaRPr lang="en-US" sz="2400" dirty="0">
              <a:latin typeface="Arial Narrow" panose="020B0606020202030204" pitchFamily="34" charset="0"/>
            </a:endParaRPr>
          </a:p>
          <a:p>
            <a:pPr marL="285750" indent="-285750">
              <a:buFont typeface="Arial" panose="020B0604020202020204" pitchFamily="34" charset="0"/>
              <a:buChar char="•"/>
            </a:pPr>
            <a:r>
              <a:rPr lang="en-US" sz="2400" dirty="0">
                <a:latin typeface="Arial Narrow" panose="020B0606020202030204" pitchFamily="34" charset="0"/>
              </a:rPr>
              <a:t>Focus Area – Academic </a:t>
            </a:r>
            <a:r>
              <a:rPr lang="en-US" sz="2400" dirty="0" smtClean="0">
                <a:latin typeface="Arial Narrow" panose="020B0606020202030204" pitchFamily="34" charset="0"/>
              </a:rPr>
              <a:t>Excellence</a:t>
            </a:r>
          </a:p>
          <a:p>
            <a:pPr marL="285750" indent="-285750">
              <a:buFont typeface="Arial" panose="020B0604020202020204" pitchFamily="34" charset="0"/>
              <a:buChar char="•"/>
            </a:pPr>
            <a:r>
              <a:rPr lang="en-US" sz="2400" dirty="0" smtClean="0">
                <a:latin typeface="Arial Narrow" panose="020B0606020202030204" pitchFamily="34" charset="0"/>
              </a:rPr>
              <a:t>Focus Area – Family and Community Engagement</a:t>
            </a:r>
            <a:endParaRPr lang="en-US" sz="2400" dirty="0">
              <a:latin typeface="Arial Narrow" panose="020B0606020202030204" pitchFamily="34" charset="0"/>
            </a:endParaRPr>
          </a:p>
          <a:p>
            <a:endParaRPr lang="en-US" sz="2400" dirty="0">
              <a:latin typeface="Arial Narrow" panose="020B0606020202030204" pitchFamily="34" charset="0"/>
            </a:endParaRPr>
          </a:p>
        </p:txBody>
      </p:sp>
      <p:sp>
        <p:nvSpPr>
          <p:cNvPr id="3" name="Title 2"/>
          <p:cNvSpPr>
            <a:spLocks noGrp="1"/>
          </p:cNvSpPr>
          <p:nvPr>
            <p:ph type="title"/>
          </p:nvPr>
        </p:nvSpPr>
        <p:spPr/>
        <p:txBody>
          <a:bodyPr>
            <a:normAutofit/>
          </a:bodyPr>
          <a:lstStyle/>
          <a:p>
            <a:r>
              <a:rPr lang="en-US" dirty="0">
                <a:latin typeface="Arial Narrow" panose="020B0606020202030204" pitchFamily="34" charset="0"/>
              </a:rPr>
              <a:t>FEDERAL GRANT PROGRAMS-Title III</a:t>
            </a:r>
          </a:p>
        </p:txBody>
      </p:sp>
      <p:sp>
        <p:nvSpPr>
          <p:cNvPr id="4" name="Slide Number Placeholder 3"/>
          <p:cNvSpPr>
            <a:spLocks noGrp="1"/>
          </p:cNvSpPr>
          <p:nvPr>
            <p:ph type="sldNum" sz="quarter" idx="15"/>
          </p:nvPr>
        </p:nvSpPr>
        <p:spPr/>
        <p:txBody>
          <a:bodyPr/>
          <a:lstStyle/>
          <a:p>
            <a:fld id="{35D8211A-DF36-4097-AD25-8B6AEF42C857}" type="slidenum">
              <a:rPr lang="en-US" smtClean="0"/>
              <a:t>22</a:t>
            </a:fld>
            <a:endParaRPr lang="en-US"/>
          </a:p>
        </p:txBody>
      </p:sp>
    </p:spTree>
    <p:extLst>
      <p:ext uri="{BB962C8B-B14F-4D97-AF65-F5344CB8AC3E}">
        <p14:creationId xmlns:p14="http://schemas.microsoft.com/office/powerpoint/2010/main" val="1451866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Wingdings" pitchFamily="2" charset="2"/>
              <a:buChar char="§"/>
            </a:pPr>
            <a:r>
              <a:rPr lang="en-US" sz="3200" dirty="0" smtClean="0">
                <a:latin typeface="Arial Narrow" pitchFamily="34" charset="0"/>
              </a:rPr>
              <a:t>CARL D. PERKINS GRANT    </a:t>
            </a:r>
            <a:r>
              <a:rPr lang="en-US" sz="3200" dirty="0">
                <a:latin typeface="Arial Narrow" pitchFamily="34" charset="0"/>
              </a:rPr>
              <a:t>$1,208,608 </a:t>
            </a:r>
            <a:endParaRPr lang="en-US" sz="3200" dirty="0" smtClean="0">
              <a:latin typeface="Arial Narrow" pitchFamily="34" charset="0"/>
            </a:endParaRPr>
          </a:p>
          <a:p>
            <a:pPr marL="630238" lvl="2" indent="-285750">
              <a:buFont typeface="Wingdings" pitchFamily="2" charset="2"/>
              <a:buChar char="§"/>
            </a:pPr>
            <a:r>
              <a:rPr lang="en-US" sz="3200" dirty="0" smtClean="0">
                <a:latin typeface="Arial Narrow" pitchFamily="34" charset="0"/>
              </a:rPr>
              <a:t>Provides </a:t>
            </a:r>
            <a:r>
              <a:rPr lang="en-US" sz="3200" dirty="0">
                <a:latin typeface="Arial Narrow" pitchFamily="34" charset="0"/>
              </a:rPr>
              <a:t>the direction and funding to support continuous improvement in Career and Technical Education.</a:t>
            </a:r>
          </a:p>
          <a:p>
            <a:pPr marL="285750" indent="-285750">
              <a:buFont typeface="Wingdings" pitchFamily="2" charset="2"/>
              <a:buChar char="§"/>
            </a:pPr>
            <a:r>
              <a:rPr lang="en-US" sz="3200" dirty="0" smtClean="0">
                <a:latin typeface="Arial Narrow" pitchFamily="34" charset="0"/>
              </a:rPr>
              <a:t>JROTC    $1,829,180    </a:t>
            </a:r>
            <a:r>
              <a:rPr lang="en-US" sz="2400" dirty="0" smtClean="0">
                <a:latin typeface="Arial Narrow" pitchFamily="34" charset="0"/>
              </a:rPr>
              <a:t>($3,700,000) </a:t>
            </a:r>
            <a:r>
              <a:rPr lang="en-US" sz="3200" dirty="0">
                <a:latin typeface="Arial Narrow" pitchFamily="34" charset="0"/>
              </a:rPr>
              <a:t>	</a:t>
            </a:r>
            <a:endParaRPr lang="en-US" sz="3200" dirty="0" smtClean="0">
              <a:latin typeface="Arial Narrow" pitchFamily="34" charset="0"/>
            </a:endParaRPr>
          </a:p>
          <a:p>
            <a:pPr marL="630238" lvl="2" indent="-285750">
              <a:buFont typeface="Wingdings" pitchFamily="2" charset="2"/>
              <a:buChar char="§"/>
            </a:pPr>
            <a:r>
              <a:rPr lang="en-US" sz="3200" dirty="0" smtClean="0">
                <a:latin typeface="Arial Narrow" pitchFamily="34" charset="0"/>
              </a:rPr>
              <a:t>Funding </a:t>
            </a:r>
            <a:r>
              <a:rPr lang="en-US" sz="3200" dirty="0">
                <a:latin typeface="Arial Narrow" pitchFamily="34" charset="0"/>
              </a:rPr>
              <a:t>that enhances the leadership responsibilities and opportunities for student cadets with representation of four major branches of the military service</a:t>
            </a:r>
            <a:r>
              <a:rPr lang="en-US" sz="3200" dirty="0" smtClean="0">
                <a:latin typeface="Arial Narrow" pitchFamily="34" charset="0"/>
              </a:rPr>
              <a:t>.</a:t>
            </a:r>
            <a:endParaRPr lang="en-US" sz="3200" dirty="0">
              <a:latin typeface="Arial Narrow" pitchFamily="34" charset="0"/>
            </a:endParaRPr>
          </a:p>
          <a:p>
            <a:pPr marL="285750" indent="-285750">
              <a:buFont typeface="Wingdings" pitchFamily="2" charset="2"/>
              <a:buChar char="§"/>
            </a:pPr>
            <a:endParaRPr lang="en-US" sz="3200" dirty="0">
              <a:latin typeface="Arial Narrow" pitchFamily="34" charset="0"/>
            </a:endParaRPr>
          </a:p>
          <a:p>
            <a:pPr marL="285750" indent="-285750">
              <a:buFont typeface="Wingdings" pitchFamily="2" charset="2"/>
              <a:buChar char="§"/>
            </a:pPr>
            <a:endParaRPr lang="en-US" dirty="0"/>
          </a:p>
          <a:p>
            <a:pPr marL="285750" indent="-285750">
              <a:buFont typeface="Wingdings" pitchFamily="2" charset="2"/>
              <a:buChar char="§"/>
            </a:pPr>
            <a:endParaRPr lang="en-US" dirty="0"/>
          </a:p>
        </p:txBody>
      </p:sp>
      <p:sp>
        <p:nvSpPr>
          <p:cNvPr id="3" name="Title 2"/>
          <p:cNvSpPr>
            <a:spLocks noGrp="1"/>
          </p:cNvSpPr>
          <p:nvPr>
            <p:ph type="title"/>
          </p:nvPr>
        </p:nvSpPr>
        <p:spPr>
          <a:xfrm>
            <a:off x="381000" y="304800"/>
            <a:ext cx="8153400" cy="1066800"/>
          </a:xfrm>
        </p:spPr>
        <p:txBody>
          <a:bodyPr>
            <a:noAutofit/>
          </a:bodyPr>
          <a:lstStyle/>
          <a:p>
            <a:pPr algn="ctr"/>
            <a:r>
              <a:rPr lang="en-US" dirty="0" smtClean="0">
                <a:latin typeface="Arial Narrow" pitchFamily="34" charset="0"/>
              </a:rPr>
              <a:t>OTHER FEDERAL GRANT PROGRAMS</a:t>
            </a:r>
            <a:endParaRPr lang="en-US" dirty="0">
              <a:latin typeface="Arial Narrow"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23</a:t>
            </a:fld>
            <a:endParaRPr lang="en-US"/>
          </a:p>
        </p:txBody>
      </p:sp>
    </p:spTree>
    <p:extLst>
      <p:ext uri="{BB962C8B-B14F-4D97-AF65-F5344CB8AC3E}">
        <p14:creationId xmlns:p14="http://schemas.microsoft.com/office/powerpoint/2010/main" val="356170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258174" cy="5013960"/>
          </a:xfrm>
        </p:spPr>
        <p:txBody>
          <a:bodyPr>
            <a:normAutofit fontScale="70000" lnSpcReduction="20000"/>
          </a:bodyPr>
          <a:lstStyle/>
          <a:p>
            <a:pPr marL="457200" indent="-457200">
              <a:buFont typeface="Arial" pitchFamily="34" charset="0"/>
              <a:buChar char="•"/>
            </a:pPr>
            <a:r>
              <a:rPr lang="en-US" sz="4000" dirty="0" smtClean="0">
                <a:latin typeface="Arial Narrow" pitchFamily="34" charset="0"/>
              </a:rPr>
              <a:t>HOMELESS EDUCATION </a:t>
            </a:r>
            <a:r>
              <a:rPr lang="en-US" sz="4000" dirty="0">
                <a:latin typeface="Arial Narrow" pitchFamily="34" charset="0"/>
              </a:rPr>
              <a:t>GRANT    </a:t>
            </a:r>
            <a:r>
              <a:rPr lang="en-US" sz="4000" dirty="0" smtClean="0">
                <a:latin typeface="Arial Narrow" pitchFamily="34" charset="0"/>
              </a:rPr>
              <a:t>$90,485 </a:t>
            </a:r>
            <a:endParaRPr lang="en-US" sz="4000" dirty="0">
              <a:latin typeface="Arial Narrow" pitchFamily="34" charset="0"/>
            </a:endParaRPr>
          </a:p>
          <a:p>
            <a:pPr marL="801688" lvl="2" indent="-457200"/>
            <a:r>
              <a:rPr lang="en-US" sz="4000" dirty="0">
                <a:latin typeface="Arial Narrow" pitchFamily="34" charset="0"/>
              </a:rPr>
              <a:t>This program allocates formula grant funds to ensure homeless children and youth have equal access to the same free, appropriate public education as other </a:t>
            </a:r>
            <a:r>
              <a:rPr lang="en-US" sz="4000" dirty="0" smtClean="0">
                <a:latin typeface="Arial Narrow" pitchFamily="34" charset="0"/>
              </a:rPr>
              <a:t>children </a:t>
            </a:r>
            <a:r>
              <a:rPr lang="en-US" sz="4000" dirty="0">
                <a:latin typeface="Arial Narrow" pitchFamily="34" charset="0"/>
              </a:rPr>
              <a:t>as well as heighten the awareness of specific problems of homeless children and youth.</a:t>
            </a:r>
          </a:p>
          <a:p>
            <a:pPr lvl="2" indent="0">
              <a:buNone/>
            </a:pPr>
            <a:endParaRPr lang="en-US" sz="4000" dirty="0">
              <a:latin typeface="Arial Narrow" pitchFamily="34" charset="0"/>
            </a:endParaRPr>
          </a:p>
          <a:p>
            <a:pPr marL="457200" indent="-457200">
              <a:buFont typeface="Arial" pitchFamily="34" charset="0"/>
              <a:buChar char="•"/>
            </a:pPr>
            <a:r>
              <a:rPr lang="en-US" sz="4000" dirty="0" smtClean="0">
                <a:latin typeface="Arial Narrow" pitchFamily="34" charset="0"/>
              </a:rPr>
              <a:t>HEADSTART    $6,314,281     </a:t>
            </a:r>
            <a:r>
              <a:rPr lang="en-US" sz="3400" dirty="0" smtClean="0">
                <a:latin typeface="Arial Narrow" pitchFamily="34" charset="0"/>
              </a:rPr>
              <a:t>($1,578,570)</a:t>
            </a:r>
            <a:r>
              <a:rPr lang="en-US" sz="4000" dirty="0">
                <a:latin typeface="Arial Narrow" pitchFamily="34" charset="0"/>
              </a:rPr>
              <a:t>	</a:t>
            </a:r>
          </a:p>
          <a:p>
            <a:pPr marL="801688" lvl="2" indent="-457200"/>
            <a:r>
              <a:rPr lang="en-US" sz="4000" dirty="0">
                <a:latin typeface="Arial Narrow" pitchFamily="34" charset="0"/>
              </a:rPr>
              <a:t>Funding to promote school readiness by enhancing the social and cognitive development of low-income children through the provision of comprehensive health, educational, nutritional, and social services. </a:t>
            </a:r>
          </a:p>
          <a:p>
            <a:pPr marL="801688" lvl="2" indent="-457200"/>
            <a:endParaRPr lang="en-US" sz="3000" dirty="0">
              <a:latin typeface="Arial Narrow" pitchFamily="34" charset="0"/>
            </a:endParaRP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OTHER FEDERAL GRANT PROGRAMS</a:t>
            </a:r>
          </a:p>
        </p:txBody>
      </p:sp>
      <p:sp>
        <p:nvSpPr>
          <p:cNvPr id="4" name="Slide Number Placeholder 3"/>
          <p:cNvSpPr>
            <a:spLocks noGrp="1"/>
          </p:cNvSpPr>
          <p:nvPr>
            <p:ph type="sldNum" sz="quarter" idx="15"/>
          </p:nvPr>
        </p:nvSpPr>
        <p:spPr/>
        <p:txBody>
          <a:bodyPr/>
          <a:lstStyle/>
          <a:p>
            <a:fld id="{35D8211A-DF36-4097-AD25-8B6AEF42C857}" type="slidenum">
              <a:rPr lang="en-US" smtClean="0"/>
              <a:t>24</a:t>
            </a:fld>
            <a:endParaRPr lang="en-US"/>
          </a:p>
        </p:txBody>
      </p:sp>
    </p:spTree>
    <p:extLst>
      <p:ext uri="{BB962C8B-B14F-4D97-AF65-F5344CB8AC3E}">
        <p14:creationId xmlns:p14="http://schemas.microsoft.com/office/powerpoint/2010/main" val="3313760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457200" indent="-457200">
              <a:buFont typeface="Arial" pitchFamily="34" charset="0"/>
              <a:buChar char="•"/>
            </a:pPr>
            <a:r>
              <a:rPr lang="en-US" sz="2800" dirty="0">
                <a:latin typeface="Arial Narrow" pitchFamily="34" charset="0"/>
              </a:rPr>
              <a:t>SPECIAL EDUCATION 	 $30,725,883 </a:t>
            </a:r>
            <a:endParaRPr lang="en-US" sz="2800" dirty="0" smtClean="0">
              <a:latin typeface="Arial Narrow" pitchFamily="34" charset="0"/>
            </a:endParaRPr>
          </a:p>
          <a:p>
            <a:pPr marL="630238" lvl="2" indent="-285750"/>
            <a:r>
              <a:rPr lang="en-US" sz="2600" dirty="0" smtClean="0">
                <a:latin typeface="Arial Narrow" pitchFamily="34" charset="0"/>
              </a:rPr>
              <a:t>Funding </a:t>
            </a:r>
            <a:r>
              <a:rPr lang="en-US" sz="2600" dirty="0">
                <a:latin typeface="Arial Narrow" pitchFamily="34" charset="0"/>
              </a:rPr>
              <a:t>designed to assist educational agencies in reforming and improving their systems for providing educational, early intervention, and transitional services to students with disabilities.  Services for families and students with disabilities include funding, regulated by the Individuals with </a:t>
            </a:r>
            <a:r>
              <a:rPr lang="en-US" sz="2600" dirty="0" smtClean="0">
                <a:latin typeface="Arial Narrow" pitchFamily="34" charset="0"/>
              </a:rPr>
              <a:t>Disabilities Education </a:t>
            </a:r>
            <a:r>
              <a:rPr lang="en-US" sz="2600" dirty="0">
                <a:latin typeface="Arial Narrow" pitchFamily="34" charset="0"/>
              </a:rPr>
              <a:t>Act, IDEA (Parts B, C and D) for infants and toddlers, and students in kindergarten through Grade 12.</a:t>
            </a:r>
          </a:p>
          <a:p>
            <a:endParaRPr lang="en-US" dirty="0"/>
          </a:p>
        </p:txBody>
      </p:sp>
      <p:sp>
        <p:nvSpPr>
          <p:cNvPr id="3" name="Title 2"/>
          <p:cNvSpPr>
            <a:spLocks noGrp="1"/>
          </p:cNvSpPr>
          <p:nvPr>
            <p:ph type="title"/>
          </p:nvPr>
        </p:nvSpPr>
        <p:spPr/>
        <p:txBody>
          <a:bodyPr>
            <a:normAutofit fontScale="90000"/>
          </a:bodyPr>
          <a:lstStyle/>
          <a:p>
            <a:r>
              <a:rPr lang="en-US" dirty="0">
                <a:latin typeface="Arial Narrow" panose="020B0606020202030204" pitchFamily="34" charset="0"/>
              </a:rPr>
              <a:t>OTHER FEDERAL GRANT PROGRAMS</a:t>
            </a:r>
          </a:p>
        </p:txBody>
      </p:sp>
      <p:sp>
        <p:nvSpPr>
          <p:cNvPr id="4" name="Slide Number Placeholder 3"/>
          <p:cNvSpPr>
            <a:spLocks noGrp="1"/>
          </p:cNvSpPr>
          <p:nvPr>
            <p:ph type="sldNum" sz="quarter" idx="15"/>
          </p:nvPr>
        </p:nvSpPr>
        <p:spPr/>
        <p:txBody>
          <a:bodyPr/>
          <a:lstStyle/>
          <a:p>
            <a:fld id="{35D8211A-DF36-4097-AD25-8B6AEF42C857}" type="slidenum">
              <a:rPr lang="en-US" smtClean="0"/>
              <a:t>25</a:t>
            </a:fld>
            <a:endParaRPr lang="en-US"/>
          </a:p>
        </p:txBody>
      </p:sp>
    </p:spTree>
    <p:extLst>
      <p:ext uri="{BB962C8B-B14F-4D97-AF65-F5344CB8AC3E}">
        <p14:creationId xmlns:p14="http://schemas.microsoft.com/office/powerpoint/2010/main" val="525073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5400" dirty="0" smtClean="0">
                <a:latin typeface="Arial Narrow" panose="020B0606020202030204" pitchFamily="34" charset="0"/>
              </a:rPr>
              <a:t>QUESTIONS/COMMENTS</a:t>
            </a:r>
            <a:endParaRPr lang="en-US" sz="5400" dirty="0">
              <a:latin typeface="Arial Narrow" panose="020B0606020202030204" pitchFamily="34" charset="0"/>
            </a:endParaRPr>
          </a:p>
        </p:txBody>
      </p:sp>
      <p:pic>
        <p:nvPicPr>
          <p:cNvPr id="5" name="Content Placeholder 4" descr="Image result for images of a question mark">
            <a:hlinkClick r:id="rId2"/>
          </p:cNvPr>
          <p:cNvPicPr>
            <a:picLocks noGrp="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8534400" cy="4572000"/>
          </a:xfrm>
          <a:prstGeom prst="rect">
            <a:avLst/>
          </a:prstGeom>
          <a:noFill/>
          <a:ln>
            <a:noFill/>
          </a:ln>
        </p:spPr>
      </p:pic>
      <p:sp>
        <p:nvSpPr>
          <p:cNvPr id="2" name="Slide Number Placeholder 1"/>
          <p:cNvSpPr>
            <a:spLocks noGrp="1"/>
          </p:cNvSpPr>
          <p:nvPr>
            <p:ph type="sldNum" sz="quarter" idx="15"/>
          </p:nvPr>
        </p:nvSpPr>
        <p:spPr/>
        <p:txBody>
          <a:bodyPr/>
          <a:lstStyle/>
          <a:p>
            <a:fld id="{35D8211A-DF36-4097-AD25-8B6AEF42C857}" type="slidenum">
              <a:rPr lang="en-US" smtClean="0"/>
              <a:t>26</a:t>
            </a:fld>
            <a:endParaRPr lang="en-US"/>
          </a:p>
        </p:txBody>
      </p:sp>
    </p:spTree>
    <p:extLst>
      <p:ext uri="{BB962C8B-B14F-4D97-AF65-F5344CB8AC3E}">
        <p14:creationId xmlns:p14="http://schemas.microsoft.com/office/powerpoint/2010/main" val="1421296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562974" cy="4724400"/>
          </a:xfrm>
        </p:spPr>
        <p:txBody>
          <a:bodyPr>
            <a:normAutofit/>
          </a:bodyPr>
          <a:lstStyle/>
          <a:p>
            <a:pPr marL="285750" indent="-285750">
              <a:buFont typeface="Arial" panose="020B0604020202020204" pitchFamily="34" charset="0"/>
              <a:buChar char="•"/>
            </a:pPr>
            <a:r>
              <a:rPr lang="en-US" sz="5400" dirty="0">
                <a:latin typeface="Arial Narrow" panose="020B0606020202030204" pitchFamily="34" charset="0"/>
              </a:rPr>
              <a:t>Nine Staff (9.0 FTE</a:t>
            </a:r>
            <a:r>
              <a:rPr lang="en-US" sz="5400" dirty="0" smtClean="0">
                <a:latin typeface="Arial Narrow" panose="020B0606020202030204" pitchFamily="34" charset="0"/>
              </a:rPr>
              <a:t>)</a:t>
            </a:r>
          </a:p>
          <a:p>
            <a:pPr marL="285750" indent="-285750">
              <a:buFont typeface="Arial" panose="020B0604020202020204" pitchFamily="34" charset="0"/>
              <a:buChar char="•"/>
            </a:pPr>
            <a:r>
              <a:rPr lang="en-US" sz="5400" dirty="0" smtClean="0">
                <a:latin typeface="Arial Narrow" panose="020B0606020202030204" pitchFamily="34" charset="0"/>
              </a:rPr>
              <a:t>Accountants &amp; Budget Analysts</a:t>
            </a:r>
            <a:endParaRPr lang="en-US" sz="5400" dirty="0">
              <a:latin typeface="Arial Narrow" panose="020B0606020202030204" pitchFamily="34" charset="0"/>
            </a:endParaRPr>
          </a:p>
          <a:p>
            <a:pPr marL="285750" indent="-285750">
              <a:buFont typeface="Arial" panose="020B0604020202020204" pitchFamily="34" charset="0"/>
              <a:buChar char="•"/>
            </a:pPr>
            <a:r>
              <a:rPr lang="en-US" sz="5400" dirty="0">
                <a:latin typeface="Arial Narrow" panose="020B0606020202030204" pitchFamily="34" charset="0"/>
              </a:rPr>
              <a:t>1 of 5 </a:t>
            </a:r>
            <a:r>
              <a:rPr lang="en-US" sz="5400" dirty="0" smtClean="0">
                <a:latin typeface="Arial Narrow" panose="020B0606020202030204" pitchFamily="34" charset="0"/>
              </a:rPr>
              <a:t>Offices with the </a:t>
            </a:r>
            <a:r>
              <a:rPr lang="en-US" sz="5400" dirty="0">
                <a:latin typeface="Arial Narrow" panose="020B0606020202030204" pitchFamily="34" charset="0"/>
              </a:rPr>
              <a:t>Business </a:t>
            </a:r>
            <a:r>
              <a:rPr lang="en-US" sz="5400" dirty="0" smtClean="0">
                <a:latin typeface="Arial Narrow" panose="020B0606020202030204" pitchFamily="34" charset="0"/>
              </a:rPr>
              <a:t>Operations</a:t>
            </a:r>
            <a:r>
              <a:rPr lang="en-US" sz="5400" dirty="0">
                <a:latin typeface="Arial Narrow" panose="020B0606020202030204" pitchFamily="34" charset="0"/>
              </a:rPr>
              <a:t> </a:t>
            </a:r>
            <a:r>
              <a:rPr lang="en-US" sz="5400" dirty="0" smtClean="0">
                <a:latin typeface="Arial Narrow" panose="020B0606020202030204" pitchFamily="34" charset="0"/>
              </a:rPr>
              <a:t>Department</a:t>
            </a:r>
          </a:p>
          <a:p>
            <a:pPr marL="285750" indent="-285750">
              <a:buFont typeface="Arial" panose="020B0604020202020204" pitchFamily="34" charset="0"/>
              <a:buChar char="•"/>
            </a:pPr>
            <a:endParaRPr lang="en-US" sz="4800" dirty="0" smtClean="0">
              <a:latin typeface="Arial Narrow" panose="020B0606020202030204" pitchFamily="34" charset="0"/>
            </a:endParaRPr>
          </a:p>
          <a:p>
            <a:pPr marL="285750" indent="-285750">
              <a:buFont typeface="Arial" panose="020B0604020202020204" pitchFamily="34" charset="0"/>
              <a:buChar char="•"/>
            </a:pPr>
            <a:endParaRPr lang="en-US" sz="3200" dirty="0"/>
          </a:p>
          <a:p>
            <a:endParaRPr lang="en-US" sz="3200" dirty="0"/>
          </a:p>
        </p:txBody>
      </p:sp>
      <p:sp>
        <p:nvSpPr>
          <p:cNvPr id="3" name="Title 2"/>
          <p:cNvSpPr>
            <a:spLocks noGrp="1"/>
          </p:cNvSpPr>
          <p:nvPr>
            <p:ph type="title"/>
          </p:nvPr>
        </p:nvSpPr>
        <p:spPr/>
        <p:txBody>
          <a:bodyPr>
            <a:normAutofit fontScale="90000"/>
          </a:bodyPr>
          <a:lstStyle/>
          <a:p>
            <a:pPr algn="ctr"/>
            <a:r>
              <a:rPr lang="en-US" dirty="0">
                <a:latin typeface="Arial Narrow" panose="020B0606020202030204" pitchFamily="34" charset="0"/>
              </a:rPr>
              <a:t>Grants Financial Management Overview – Office /Staff</a:t>
            </a:r>
          </a:p>
        </p:txBody>
      </p:sp>
      <p:sp>
        <p:nvSpPr>
          <p:cNvPr id="4" name="Slide Number Placeholder 3"/>
          <p:cNvSpPr>
            <a:spLocks noGrp="1"/>
          </p:cNvSpPr>
          <p:nvPr>
            <p:ph type="sldNum" sz="quarter" idx="15"/>
          </p:nvPr>
        </p:nvSpPr>
        <p:spPr/>
        <p:txBody>
          <a:bodyPr/>
          <a:lstStyle/>
          <a:p>
            <a:fld id="{35D8211A-DF36-4097-AD25-8B6AEF42C857}" type="slidenum">
              <a:rPr lang="en-US" smtClean="0"/>
              <a:t>3</a:t>
            </a:fld>
            <a:endParaRPr lang="en-US"/>
          </a:p>
        </p:txBody>
      </p:sp>
    </p:spTree>
    <p:extLst>
      <p:ext uri="{BB962C8B-B14F-4D97-AF65-F5344CB8AC3E}">
        <p14:creationId xmlns:p14="http://schemas.microsoft.com/office/powerpoint/2010/main" val="350724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285750" indent="-285750">
              <a:buFont typeface="Wingdings" pitchFamily="2" charset="2"/>
              <a:buChar char="Ø"/>
            </a:pPr>
            <a:r>
              <a:rPr lang="en-US" sz="3200" dirty="0">
                <a:latin typeface="Arial Narrow" panose="020B0606020202030204" pitchFamily="34" charset="0"/>
              </a:rPr>
              <a:t>Collaborate with grant program managers to ensure grants funds are spent in accordance with applications…</a:t>
            </a:r>
          </a:p>
          <a:p>
            <a:pPr marL="285750" indent="-285750">
              <a:buFont typeface="Wingdings" pitchFamily="2" charset="2"/>
              <a:buChar char="Ø"/>
            </a:pPr>
            <a:r>
              <a:rPr lang="en-US" sz="3200" dirty="0">
                <a:latin typeface="Arial Narrow" panose="020B0606020202030204" pitchFamily="34" charset="0"/>
              </a:rPr>
              <a:t>Monitor and manage grant spending efficiency…</a:t>
            </a:r>
          </a:p>
          <a:p>
            <a:pPr marL="285750" indent="-285750">
              <a:buFont typeface="Wingdings" pitchFamily="2" charset="2"/>
              <a:buChar char="Ø"/>
            </a:pPr>
            <a:r>
              <a:rPr lang="en-US" sz="3200" dirty="0">
                <a:latin typeface="Arial Narrow" panose="020B0606020202030204" pitchFamily="34" charset="0"/>
              </a:rPr>
              <a:t>Conduct regular grant appropriation and expenditure reviews…</a:t>
            </a:r>
          </a:p>
          <a:p>
            <a:pPr marL="285750" indent="-285750">
              <a:buFont typeface="Wingdings" pitchFamily="2" charset="2"/>
              <a:buChar char="Ø"/>
            </a:pPr>
            <a:r>
              <a:rPr lang="en-US" sz="3200" dirty="0">
                <a:latin typeface="Arial Narrow" panose="020B0606020202030204" pitchFamily="34" charset="0"/>
              </a:rPr>
              <a:t>Produce timely and accurate grant financial reporting to fiscal agents…</a:t>
            </a:r>
          </a:p>
          <a:p>
            <a:endParaRPr lang="en-US" sz="3200" dirty="0">
              <a:latin typeface="Arial Narrow" panose="020B0606020202030204" pitchFamily="34" charset="0"/>
            </a:endParaRPr>
          </a:p>
        </p:txBody>
      </p:sp>
      <p:sp>
        <p:nvSpPr>
          <p:cNvPr id="3" name="Title 2"/>
          <p:cNvSpPr>
            <a:spLocks noGrp="1"/>
          </p:cNvSpPr>
          <p:nvPr>
            <p:ph type="title"/>
          </p:nvPr>
        </p:nvSpPr>
        <p:spPr/>
        <p:txBody>
          <a:bodyPr/>
          <a:lstStyle/>
          <a:p>
            <a:pPr algn="ctr"/>
            <a:r>
              <a:rPr lang="en-US" u="sng" dirty="0" smtClean="0">
                <a:latin typeface="Arial Narrow" panose="020B0606020202030204" pitchFamily="34" charset="0"/>
              </a:rPr>
              <a:t>GFMO - OUR </a:t>
            </a:r>
            <a:r>
              <a:rPr lang="en-US" u="sng" dirty="0">
                <a:latin typeface="Arial Narrow" panose="020B0606020202030204" pitchFamily="34" charset="0"/>
              </a:rPr>
              <a:t>BUSINESS IS TO…</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4</a:t>
            </a:fld>
            <a:endParaRPr lang="en-US"/>
          </a:p>
        </p:txBody>
      </p:sp>
    </p:spTree>
    <p:extLst>
      <p:ext uri="{BB962C8B-B14F-4D97-AF65-F5344CB8AC3E}">
        <p14:creationId xmlns:p14="http://schemas.microsoft.com/office/powerpoint/2010/main" val="2749083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Ø"/>
            </a:pPr>
            <a:r>
              <a:rPr lang="en-US" sz="4000" dirty="0">
                <a:latin typeface="Arial Narrow" panose="020B0606020202030204" pitchFamily="34" charset="0"/>
              </a:rPr>
              <a:t>PGCPS Community Stakeholders…</a:t>
            </a:r>
          </a:p>
          <a:p>
            <a:pPr marL="285750" indent="-285750">
              <a:buFont typeface="Wingdings" pitchFamily="2" charset="2"/>
              <a:buChar char="Ø"/>
            </a:pPr>
            <a:r>
              <a:rPr lang="en-US" sz="4000" dirty="0">
                <a:latin typeface="Arial Narrow" panose="020B0606020202030204" pitchFamily="34" charset="0"/>
              </a:rPr>
              <a:t>Schools…</a:t>
            </a:r>
          </a:p>
          <a:p>
            <a:pPr marL="285750" indent="-285750">
              <a:buFont typeface="Wingdings" pitchFamily="2" charset="2"/>
              <a:buChar char="Ø"/>
            </a:pPr>
            <a:r>
              <a:rPr lang="en-US" sz="4000" dirty="0">
                <a:latin typeface="Arial Narrow" panose="020B0606020202030204" pitchFamily="34" charset="0"/>
              </a:rPr>
              <a:t>Program Managers…</a:t>
            </a:r>
          </a:p>
          <a:p>
            <a:pPr marL="285750" indent="-285750">
              <a:buFont typeface="Wingdings" pitchFamily="2" charset="2"/>
              <a:buChar char="Ø"/>
            </a:pPr>
            <a:r>
              <a:rPr lang="en-US" sz="4000" dirty="0">
                <a:latin typeface="Arial Narrow" panose="020B0606020202030204" pitchFamily="34" charset="0"/>
              </a:rPr>
              <a:t>Administrative Offices…(Accounts Payable, Purchasing, Human Resources, Budget)</a:t>
            </a:r>
          </a:p>
          <a:p>
            <a:endParaRPr lang="en-US" sz="3600" dirty="0"/>
          </a:p>
        </p:txBody>
      </p:sp>
      <p:sp>
        <p:nvSpPr>
          <p:cNvPr id="3" name="Title 2"/>
          <p:cNvSpPr>
            <a:spLocks noGrp="1"/>
          </p:cNvSpPr>
          <p:nvPr>
            <p:ph type="title"/>
          </p:nvPr>
        </p:nvSpPr>
        <p:spPr/>
        <p:txBody>
          <a:bodyPr>
            <a:normAutofit/>
          </a:bodyPr>
          <a:lstStyle/>
          <a:p>
            <a:pPr algn="ctr"/>
            <a:r>
              <a:rPr lang="en-US" u="sng" dirty="0" smtClean="0">
                <a:latin typeface="Arial Narrow" panose="020B0606020202030204" pitchFamily="34" charset="0"/>
              </a:rPr>
              <a:t>OUR </a:t>
            </a:r>
            <a:r>
              <a:rPr lang="en-US" u="sng" dirty="0">
                <a:latin typeface="Arial Narrow" panose="020B0606020202030204" pitchFamily="34" charset="0"/>
              </a:rPr>
              <a:t>OFFICE </a:t>
            </a:r>
            <a:r>
              <a:rPr lang="en-US" u="sng" dirty="0" smtClean="0">
                <a:latin typeface="Arial Narrow" panose="020B0606020202030204" pitchFamily="34" charset="0"/>
              </a:rPr>
              <a:t>SUPPORTS…</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5</a:t>
            </a:fld>
            <a:endParaRPr lang="en-US"/>
          </a:p>
        </p:txBody>
      </p:sp>
    </p:spTree>
    <p:extLst>
      <p:ext uri="{BB962C8B-B14F-4D97-AF65-F5344CB8AC3E}">
        <p14:creationId xmlns:p14="http://schemas.microsoft.com/office/powerpoint/2010/main" val="1484895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285750" indent="-285750">
              <a:buFont typeface="Wingdings" pitchFamily="2" charset="2"/>
              <a:buChar char="Ø"/>
            </a:pPr>
            <a:r>
              <a:rPr lang="en-US" sz="2800" dirty="0">
                <a:latin typeface="Arial Narrow" panose="020B0606020202030204" pitchFamily="34" charset="0"/>
              </a:rPr>
              <a:t>Federal/State/Local/Private Funding Agents…</a:t>
            </a:r>
          </a:p>
          <a:p>
            <a:pPr marL="285750" indent="-285750">
              <a:buFont typeface="Wingdings" pitchFamily="2" charset="2"/>
              <a:buChar char="Ø"/>
            </a:pPr>
            <a:r>
              <a:rPr lang="en-US" sz="2800" dirty="0">
                <a:latin typeface="Arial Narrow" panose="020B0606020202030204" pitchFamily="34" charset="0"/>
              </a:rPr>
              <a:t>Board Of Education…</a:t>
            </a:r>
          </a:p>
          <a:p>
            <a:pPr marL="285750" indent="-285750">
              <a:buFont typeface="Wingdings" pitchFamily="2" charset="2"/>
              <a:buChar char="Ø"/>
            </a:pPr>
            <a:r>
              <a:rPr lang="en-US" sz="2800" dirty="0" smtClean="0">
                <a:latin typeface="Arial Narrow" panose="020B0606020202030204" pitchFamily="34" charset="0"/>
              </a:rPr>
              <a:t>Chief Executive Officer…</a:t>
            </a:r>
            <a:endParaRPr lang="en-US" sz="2800" dirty="0">
              <a:latin typeface="Arial Narrow" panose="020B0606020202030204" pitchFamily="34" charset="0"/>
            </a:endParaRPr>
          </a:p>
          <a:p>
            <a:r>
              <a:rPr lang="en-US" sz="2800" i="1" dirty="0" smtClean="0">
                <a:latin typeface="Arial Narrow" panose="020B0606020202030204" pitchFamily="34" charset="0"/>
              </a:rPr>
              <a:t>by </a:t>
            </a:r>
            <a:r>
              <a:rPr lang="en-US" sz="2800" i="1" dirty="0">
                <a:latin typeface="Arial Narrow" panose="020B0606020202030204" pitchFamily="34" charset="0"/>
              </a:rPr>
              <a:t>entrusting that the resources awarded as grant funded programs accomplish the mission of The Bridge To Excellence Master Plan by ensuring compliance with statutory regulations and grantor requirements as it relates to spending, reporting, and project implementation.</a:t>
            </a:r>
          </a:p>
          <a:p>
            <a:endParaRPr lang="en-US" sz="2800" dirty="0">
              <a:latin typeface="Arial Narrow" panose="020B0606020202030204" pitchFamily="34" charset="0"/>
            </a:endParaRPr>
          </a:p>
        </p:txBody>
      </p:sp>
      <p:sp>
        <p:nvSpPr>
          <p:cNvPr id="3" name="Title 2"/>
          <p:cNvSpPr>
            <a:spLocks noGrp="1"/>
          </p:cNvSpPr>
          <p:nvPr>
            <p:ph type="title"/>
          </p:nvPr>
        </p:nvSpPr>
        <p:spPr/>
        <p:txBody>
          <a:bodyPr/>
          <a:lstStyle/>
          <a:p>
            <a:pPr algn="ctr"/>
            <a:r>
              <a:rPr lang="en-US" u="sng" dirty="0">
                <a:latin typeface="Arial Narrow" panose="020B0606020202030204" pitchFamily="34" charset="0"/>
              </a:rPr>
              <a:t>OUR OFFICE </a:t>
            </a:r>
            <a:r>
              <a:rPr lang="en-US" u="sng" dirty="0" smtClean="0">
                <a:latin typeface="Arial Narrow" panose="020B0606020202030204" pitchFamily="34" charset="0"/>
              </a:rPr>
              <a:t>SUPPORTS…cont’d</a:t>
            </a:r>
            <a:endParaRPr lang="en-US"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6</a:t>
            </a:fld>
            <a:endParaRPr lang="en-US"/>
          </a:p>
        </p:txBody>
      </p:sp>
    </p:spTree>
    <p:extLst>
      <p:ext uri="{BB962C8B-B14F-4D97-AF65-F5344CB8AC3E}">
        <p14:creationId xmlns:p14="http://schemas.microsoft.com/office/powerpoint/2010/main" val="287199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ctr"/>
            <a:r>
              <a:rPr lang="en-US" sz="2400" dirty="0" smtClean="0">
                <a:latin typeface="Arial Narrow" panose="020B0606020202030204" pitchFamily="34" charset="0"/>
              </a:rPr>
              <a:t>FOR FISCAL YEARS 2014, 2015, &amp; 2016 – RESTRICTED FUNDS ARE APPROXIMATELY 7% OF THE OVERALL OPERATING BUDGET:</a:t>
            </a:r>
          </a:p>
          <a:p>
            <a:pPr algn="ctr"/>
            <a:endParaRPr lang="en-US" sz="2400" dirty="0" smtClean="0"/>
          </a:p>
          <a:p>
            <a:pPr algn="ctr"/>
            <a:r>
              <a:rPr lang="en-US" sz="2000" dirty="0" smtClean="0"/>
              <a:t> </a:t>
            </a:r>
            <a:endParaRPr lang="en-US" sz="2000" dirty="0"/>
          </a:p>
        </p:txBody>
      </p:sp>
      <p:sp>
        <p:nvSpPr>
          <p:cNvPr id="3" name="Title 2"/>
          <p:cNvSpPr>
            <a:spLocks noGrp="1"/>
          </p:cNvSpPr>
          <p:nvPr>
            <p:ph type="title"/>
          </p:nvPr>
        </p:nvSpPr>
        <p:spPr/>
        <p:txBody>
          <a:bodyPr/>
          <a:lstStyle/>
          <a:p>
            <a:pPr algn="ctr"/>
            <a:r>
              <a:rPr lang="en-US" dirty="0" smtClean="0">
                <a:latin typeface="Arial Narrow" panose="020B0606020202030204" pitchFamily="34" charset="0"/>
              </a:rPr>
              <a:t>GRANT BUDGET STATISTICS</a:t>
            </a:r>
            <a:endParaRPr lang="en-US"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50271416"/>
              </p:ext>
            </p:extLst>
          </p:nvPr>
        </p:nvGraphicFramePr>
        <p:xfrm>
          <a:off x="304800" y="2895600"/>
          <a:ext cx="8458200" cy="3429000"/>
        </p:xfrm>
        <a:graphic>
          <a:graphicData uri="http://schemas.openxmlformats.org/drawingml/2006/table">
            <a:tbl>
              <a:tblPr>
                <a:tableStyleId>{5C22544A-7EE6-4342-B048-85BDC9FD1C3A}</a:tableStyleId>
              </a:tblPr>
              <a:tblGrid>
                <a:gridCol w="990600"/>
                <a:gridCol w="2819400"/>
                <a:gridCol w="2886075"/>
                <a:gridCol w="1762125"/>
              </a:tblGrid>
              <a:tr h="1530504">
                <a:tc>
                  <a:txBody>
                    <a:bodyPr/>
                    <a:lstStyle/>
                    <a:p>
                      <a:pPr algn="l" fontAlgn="b"/>
                      <a:r>
                        <a:rPr lang="en-US" sz="2800" u="none" strike="noStrike" dirty="0">
                          <a:effectLst/>
                          <a:latin typeface="Arial Narrow" panose="020B0606020202030204" pitchFamily="34" charset="0"/>
                        </a:rPr>
                        <a:t> </a:t>
                      </a:r>
                      <a:endParaRPr lang="en-US" sz="28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800" u="none" strike="noStrike" dirty="0">
                          <a:effectLst/>
                          <a:latin typeface="Arial Narrow" panose="020B0606020202030204" pitchFamily="34" charset="0"/>
                        </a:rPr>
                        <a:t> Approved Operating Budget </a:t>
                      </a:r>
                      <a:endParaRPr lang="en-US" sz="28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800" u="none" strike="noStrike" dirty="0">
                          <a:effectLst/>
                          <a:latin typeface="Arial Narrow" panose="020B0606020202030204" pitchFamily="34" charset="0"/>
                        </a:rPr>
                        <a:t> Approved Restricted Budget </a:t>
                      </a:r>
                      <a:endParaRPr lang="en-US" sz="28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800" u="none" strike="noStrike">
                          <a:effectLst/>
                          <a:latin typeface="Arial Narrow" panose="020B0606020202030204" pitchFamily="34" charset="0"/>
                        </a:rPr>
                        <a:t> % Total Operating Budget </a:t>
                      </a:r>
                      <a:endParaRPr lang="en-US" sz="2800" b="1" i="0" u="none" strike="noStrike">
                        <a:solidFill>
                          <a:srgbClr val="000000"/>
                        </a:solidFill>
                        <a:effectLst/>
                        <a:latin typeface="Arial Narrow" panose="020B0606020202030204" pitchFamily="34" charset="0"/>
                      </a:endParaRPr>
                    </a:p>
                  </a:txBody>
                  <a:tcPr marL="7620" marR="7620" marT="7620" marB="0" anchor="b"/>
                </a:tc>
              </a:tr>
              <a:tr h="531232">
                <a:tc>
                  <a:txBody>
                    <a:bodyPr/>
                    <a:lstStyle/>
                    <a:p>
                      <a:pPr algn="l" fontAlgn="b"/>
                      <a:r>
                        <a:rPr lang="en-US" sz="2800" u="none" strike="noStrike">
                          <a:effectLst/>
                          <a:latin typeface="Arial Narrow" panose="020B0606020202030204" pitchFamily="34" charset="0"/>
                        </a:rPr>
                        <a:t>FY16</a:t>
                      </a:r>
                      <a:endParaRPr lang="en-US" sz="28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800" u="none" strike="noStrike" dirty="0">
                          <a:effectLst/>
                          <a:latin typeface="Arial Narrow" panose="020B0606020202030204" pitchFamily="34" charset="0"/>
                        </a:rPr>
                        <a:t> $   1,833,067,725 </a:t>
                      </a:r>
                      <a:endParaRPr lang="en-US" sz="28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800" u="none" strike="noStrike" dirty="0">
                          <a:effectLst/>
                          <a:latin typeface="Arial Narrow" panose="020B0606020202030204" pitchFamily="34" charset="0"/>
                        </a:rPr>
                        <a:t> $          119,710,572 </a:t>
                      </a:r>
                      <a:endParaRPr lang="en-US" sz="28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800" u="none" strike="noStrike" dirty="0">
                          <a:effectLst/>
                          <a:latin typeface="Arial Narrow" panose="020B0606020202030204" pitchFamily="34" charset="0"/>
                        </a:rPr>
                        <a:t>6.53%</a:t>
                      </a:r>
                      <a:endParaRPr lang="en-US" sz="2800" b="1" i="0" u="none" strike="noStrike" dirty="0">
                        <a:solidFill>
                          <a:srgbClr val="000000"/>
                        </a:solidFill>
                        <a:effectLst/>
                        <a:latin typeface="Arial Narrow" panose="020B0606020202030204" pitchFamily="34" charset="0"/>
                      </a:endParaRPr>
                    </a:p>
                  </a:txBody>
                  <a:tcPr marL="7620" marR="7620" marT="7620" marB="0" anchor="b"/>
                </a:tc>
              </a:tr>
              <a:tr h="681464">
                <a:tc>
                  <a:txBody>
                    <a:bodyPr/>
                    <a:lstStyle/>
                    <a:p>
                      <a:pPr algn="l" fontAlgn="b"/>
                      <a:r>
                        <a:rPr lang="en-US" sz="2800" u="none" strike="noStrike">
                          <a:effectLst/>
                          <a:latin typeface="Arial Narrow" panose="020B0606020202030204" pitchFamily="34" charset="0"/>
                        </a:rPr>
                        <a:t>FY15</a:t>
                      </a:r>
                      <a:endParaRPr lang="en-US" sz="28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800" u="none" strike="noStrike">
                          <a:effectLst/>
                          <a:latin typeface="Arial Narrow" panose="020B0606020202030204" pitchFamily="34" charset="0"/>
                        </a:rPr>
                        <a:t> $   1,795,250,300 </a:t>
                      </a:r>
                      <a:endParaRPr lang="en-US" sz="2800" b="1"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800" u="none" strike="noStrike">
                          <a:effectLst/>
                          <a:latin typeface="Arial Narrow" panose="020B0606020202030204" pitchFamily="34" charset="0"/>
                        </a:rPr>
                        <a:t> $          122,953,814 </a:t>
                      </a:r>
                      <a:endParaRPr lang="en-US" sz="28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800" u="none" strike="noStrike" dirty="0">
                          <a:effectLst/>
                          <a:latin typeface="Arial Narrow" panose="020B0606020202030204" pitchFamily="34" charset="0"/>
                        </a:rPr>
                        <a:t>6.85%</a:t>
                      </a:r>
                      <a:endParaRPr lang="en-US" sz="2800" b="1" i="0" u="none" strike="noStrike" dirty="0">
                        <a:solidFill>
                          <a:srgbClr val="000000"/>
                        </a:solidFill>
                        <a:effectLst/>
                        <a:latin typeface="Arial Narrow" panose="020B0606020202030204" pitchFamily="34" charset="0"/>
                      </a:endParaRPr>
                    </a:p>
                  </a:txBody>
                  <a:tcPr marL="7620" marR="7620" marT="7620" marB="0" anchor="b"/>
                </a:tc>
              </a:tr>
              <a:tr h="685800">
                <a:tc>
                  <a:txBody>
                    <a:bodyPr/>
                    <a:lstStyle/>
                    <a:p>
                      <a:pPr algn="l" fontAlgn="b"/>
                      <a:r>
                        <a:rPr lang="en-US" sz="2800" u="none" strike="noStrike">
                          <a:effectLst/>
                          <a:latin typeface="Arial Narrow" panose="020B0606020202030204" pitchFamily="34" charset="0"/>
                        </a:rPr>
                        <a:t>FY14</a:t>
                      </a:r>
                      <a:endParaRPr lang="en-US" sz="2800" b="1" i="0" u="none" strike="noStrike">
                        <a:solidFill>
                          <a:srgbClr val="FFFFFF"/>
                        </a:solidFill>
                        <a:effectLst/>
                        <a:latin typeface="Arial Narrow" panose="020B0606020202030204" pitchFamily="34" charset="0"/>
                      </a:endParaRPr>
                    </a:p>
                  </a:txBody>
                  <a:tcPr marL="7620" marR="7620" marT="7620" marB="0" anchor="b"/>
                </a:tc>
                <a:tc>
                  <a:txBody>
                    <a:bodyPr/>
                    <a:lstStyle/>
                    <a:p>
                      <a:pPr algn="l" fontAlgn="b"/>
                      <a:r>
                        <a:rPr lang="en-US" sz="2800" u="none" strike="noStrike">
                          <a:effectLst/>
                          <a:latin typeface="Arial Narrow" panose="020B0606020202030204" pitchFamily="34" charset="0"/>
                        </a:rPr>
                        <a:t> $   1,687,807,813 </a:t>
                      </a:r>
                      <a:endParaRPr lang="en-US" sz="2800" b="1"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800" u="none" strike="noStrike">
                          <a:effectLst/>
                          <a:latin typeface="Arial Narrow" panose="020B0606020202030204" pitchFamily="34" charset="0"/>
                        </a:rPr>
                        <a:t> $          122,068,512 </a:t>
                      </a:r>
                      <a:endParaRPr lang="en-US" sz="2800" b="1"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800" u="none" strike="noStrike" dirty="0">
                          <a:effectLst/>
                          <a:latin typeface="Arial Narrow" panose="020B0606020202030204" pitchFamily="34" charset="0"/>
                        </a:rPr>
                        <a:t>7.23%</a:t>
                      </a:r>
                      <a:endParaRPr lang="en-US" sz="2800" b="1" i="0" u="none" strike="noStrike" dirty="0">
                        <a:solidFill>
                          <a:srgbClr val="000000"/>
                        </a:solidFill>
                        <a:effectLst/>
                        <a:latin typeface="Arial Narrow" panose="020B0606020202030204" pitchFamily="34" charset="0"/>
                      </a:endParaRPr>
                    </a:p>
                  </a:txBody>
                  <a:tcPr marL="7620" marR="7620" marT="7620" marB="0" anchor="b"/>
                </a:tc>
              </a:tr>
            </a:tbl>
          </a:graphicData>
        </a:graphic>
      </p:graphicFrame>
      <p:sp>
        <p:nvSpPr>
          <p:cNvPr id="5" name="Slide Number Placeholder 4"/>
          <p:cNvSpPr>
            <a:spLocks noGrp="1"/>
          </p:cNvSpPr>
          <p:nvPr>
            <p:ph type="sldNum" sz="quarter" idx="15"/>
          </p:nvPr>
        </p:nvSpPr>
        <p:spPr/>
        <p:txBody>
          <a:bodyPr/>
          <a:lstStyle/>
          <a:p>
            <a:fld id="{35D8211A-DF36-4097-AD25-8B6AEF42C857}" type="slidenum">
              <a:rPr lang="en-US" smtClean="0"/>
              <a:t>7</a:t>
            </a:fld>
            <a:endParaRPr lang="en-US"/>
          </a:p>
        </p:txBody>
      </p:sp>
    </p:spTree>
    <p:extLst>
      <p:ext uri="{BB962C8B-B14F-4D97-AF65-F5344CB8AC3E}">
        <p14:creationId xmlns:p14="http://schemas.microsoft.com/office/powerpoint/2010/main" val="62862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2400" dirty="0">
                <a:latin typeface="Arial Narrow" panose="020B0606020202030204" pitchFamily="34" charset="0"/>
              </a:rPr>
              <a:t>FOR FISCAL YEARS </a:t>
            </a:r>
            <a:r>
              <a:rPr lang="en-US" sz="2400" dirty="0" smtClean="0">
                <a:latin typeface="Arial Narrow" panose="020B0606020202030204" pitchFamily="34" charset="0"/>
              </a:rPr>
              <a:t>2013, 2014, </a:t>
            </a:r>
            <a:r>
              <a:rPr lang="en-US" sz="2400" dirty="0">
                <a:latin typeface="Arial Narrow" panose="020B0606020202030204" pitchFamily="34" charset="0"/>
              </a:rPr>
              <a:t>&amp; </a:t>
            </a:r>
            <a:r>
              <a:rPr lang="en-US" sz="2400" dirty="0" smtClean="0">
                <a:latin typeface="Arial Narrow" panose="020B0606020202030204" pitchFamily="34" charset="0"/>
              </a:rPr>
              <a:t>2015 </a:t>
            </a:r>
            <a:r>
              <a:rPr lang="en-US" sz="2400" dirty="0">
                <a:latin typeface="Arial Narrow" panose="020B0606020202030204" pitchFamily="34" charset="0"/>
              </a:rPr>
              <a:t>– RESTRICTED FUNDS </a:t>
            </a:r>
            <a:r>
              <a:rPr lang="en-US" sz="2400" dirty="0" smtClean="0">
                <a:latin typeface="Arial Narrow" panose="020B0606020202030204" pitchFamily="34" charset="0"/>
              </a:rPr>
              <a:t>– BUDGET TO ACTUALS</a:t>
            </a:r>
            <a:r>
              <a:rPr lang="en-US" dirty="0" smtClean="0">
                <a:latin typeface="Arial Narrow" panose="020B0606020202030204" pitchFamily="34" charset="0"/>
              </a:rPr>
              <a:t>:</a:t>
            </a:r>
            <a:endParaRPr lang="en-US" dirty="0">
              <a:latin typeface="Arial Narrow" panose="020B0606020202030204" pitchFamily="34" charset="0"/>
            </a:endParaRPr>
          </a:p>
          <a:p>
            <a:endParaRPr lang="en-US" dirty="0">
              <a:latin typeface="Arial Narrow" panose="020B0606020202030204" pitchFamily="34" charset="0"/>
            </a:endParaRPr>
          </a:p>
        </p:txBody>
      </p:sp>
      <p:sp>
        <p:nvSpPr>
          <p:cNvPr id="3" name="Title 2"/>
          <p:cNvSpPr>
            <a:spLocks noGrp="1"/>
          </p:cNvSpPr>
          <p:nvPr>
            <p:ph type="title"/>
          </p:nvPr>
        </p:nvSpPr>
        <p:spPr/>
        <p:txBody>
          <a:bodyPr/>
          <a:lstStyle/>
          <a:p>
            <a:pPr algn="ctr"/>
            <a:r>
              <a:rPr lang="en-US" dirty="0">
                <a:latin typeface="Arial Narrow" panose="020B0606020202030204" pitchFamily="34" charset="0"/>
              </a:rPr>
              <a:t>GRANT BUDGET STATISTICS</a:t>
            </a:r>
          </a:p>
        </p:txBody>
      </p:sp>
      <p:graphicFrame>
        <p:nvGraphicFramePr>
          <p:cNvPr id="4" name="Table 3"/>
          <p:cNvGraphicFramePr>
            <a:graphicFrameLocks noGrp="1"/>
          </p:cNvGraphicFramePr>
          <p:nvPr>
            <p:extLst>
              <p:ext uri="{D42A27DB-BD31-4B8C-83A1-F6EECF244321}">
                <p14:modId xmlns:p14="http://schemas.microsoft.com/office/powerpoint/2010/main" val="1876619915"/>
              </p:ext>
            </p:extLst>
          </p:nvPr>
        </p:nvGraphicFramePr>
        <p:xfrm>
          <a:off x="457200" y="2438400"/>
          <a:ext cx="8305800" cy="3657600"/>
        </p:xfrm>
        <a:graphic>
          <a:graphicData uri="http://schemas.openxmlformats.org/drawingml/2006/table">
            <a:tbl>
              <a:tblPr>
                <a:tableStyleId>{5C22544A-7EE6-4342-B048-85BDC9FD1C3A}</a:tableStyleId>
              </a:tblPr>
              <a:tblGrid>
                <a:gridCol w="762000"/>
                <a:gridCol w="1981200"/>
                <a:gridCol w="2209800"/>
                <a:gridCol w="2057400"/>
                <a:gridCol w="1295400"/>
              </a:tblGrid>
              <a:tr h="1828800">
                <a:tc>
                  <a:txBody>
                    <a:bodyPr/>
                    <a:lstStyle/>
                    <a:p>
                      <a:pPr algn="l" fontAlgn="b"/>
                      <a:r>
                        <a:rPr lang="en-US" sz="2400" u="none" strike="noStrike" dirty="0">
                          <a:effectLst/>
                          <a:latin typeface="Arial Narrow" panose="020B0606020202030204" pitchFamily="34" charset="0"/>
                        </a:rPr>
                        <a:t>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400" u="none" strike="noStrike" dirty="0">
                          <a:effectLst/>
                          <a:latin typeface="Arial Narrow" panose="020B0606020202030204" pitchFamily="34" charset="0"/>
                        </a:rPr>
                        <a:t> Approved Restricted Budget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400" u="none" strike="noStrike" dirty="0">
                          <a:effectLst/>
                          <a:latin typeface="Arial Narrow" panose="020B0606020202030204" pitchFamily="34" charset="0"/>
                        </a:rPr>
                        <a:t> Total Actual Expenses &amp; Encumbrances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400" u="none" strike="noStrike" dirty="0">
                          <a:effectLst/>
                          <a:latin typeface="Arial Narrow" panose="020B0606020202030204" pitchFamily="34" charset="0"/>
                        </a:rPr>
                        <a:t> Total Balance Remaining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ctr" fontAlgn="b"/>
                      <a:r>
                        <a:rPr lang="en-US" sz="2400" u="none" strike="noStrike">
                          <a:effectLst/>
                          <a:latin typeface="Arial Narrow" panose="020B0606020202030204" pitchFamily="34" charset="0"/>
                        </a:rPr>
                        <a:t> Percent Spent Budget vs. Actuals </a:t>
                      </a:r>
                      <a:endParaRPr lang="en-US" sz="2400" b="1" i="0" u="none" strike="noStrike">
                        <a:solidFill>
                          <a:srgbClr val="000000"/>
                        </a:solidFill>
                        <a:effectLst/>
                        <a:latin typeface="Arial Narrow" panose="020B0606020202030204" pitchFamily="34" charset="0"/>
                      </a:endParaRPr>
                    </a:p>
                  </a:txBody>
                  <a:tcPr marL="7620" marR="7620" marT="7620" marB="0" anchor="b"/>
                </a:tc>
              </a:tr>
              <a:tr h="609600">
                <a:tc>
                  <a:txBody>
                    <a:bodyPr/>
                    <a:lstStyle/>
                    <a:p>
                      <a:pPr algn="l" fontAlgn="b"/>
                      <a:r>
                        <a:rPr lang="en-US" sz="2400" u="none" strike="noStrike" dirty="0">
                          <a:effectLst/>
                          <a:latin typeface="Arial Narrow" panose="020B0606020202030204" pitchFamily="34" charset="0"/>
                        </a:rPr>
                        <a:t>FY15</a:t>
                      </a:r>
                      <a:endParaRPr lang="en-US" sz="2400" b="1" i="0" u="none" strike="noStrike" dirty="0">
                        <a:solidFill>
                          <a:srgbClr val="FFFFFF"/>
                        </a:solidFill>
                        <a:effectLst/>
                        <a:latin typeface="Arial Narrow" panose="020B0606020202030204" pitchFamily="34" charset="0"/>
                      </a:endParaRPr>
                    </a:p>
                  </a:txBody>
                  <a:tcPr marL="7620" marR="7620" marT="7620" marB="0" anchor="b"/>
                </a:tc>
                <a:tc>
                  <a:txBody>
                    <a:bodyPr/>
                    <a:lstStyle/>
                    <a:p>
                      <a:pPr algn="l" fontAlgn="b"/>
                      <a:r>
                        <a:rPr lang="en-US" sz="2400" u="none" strike="noStrike">
                          <a:effectLst/>
                          <a:latin typeface="Arial Narrow" panose="020B0606020202030204" pitchFamily="34" charset="0"/>
                        </a:rPr>
                        <a:t> $     119,710,572 </a:t>
                      </a:r>
                      <a:endParaRPr lang="en-US" sz="2400" b="1"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a:effectLst/>
                          <a:latin typeface="Arial Narrow" panose="020B0606020202030204" pitchFamily="34" charset="0"/>
                        </a:rPr>
                        <a:t> $        100,748,512 </a:t>
                      </a:r>
                      <a:endParaRPr lang="en-US" sz="2400" b="1"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18,962,060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400" u="none" strike="noStrike" dirty="0">
                          <a:effectLst/>
                          <a:latin typeface="Arial Narrow" panose="020B0606020202030204" pitchFamily="34" charset="0"/>
                        </a:rPr>
                        <a:t>84.2%</a:t>
                      </a:r>
                      <a:endParaRPr lang="en-US" sz="2400" b="1" i="0" u="none" strike="noStrike" dirty="0">
                        <a:solidFill>
                          <a:srgbClr val="000000"/>
                        </a:solidFill>
                        <a:effectLst/>
                        <a:latin typeface="Arial Narrow" panose="020B0606020202030204" pitchFamily="34" charset="0"/>
                      </a:endParaRPr>
                    </a:p>
                  </a:txBody>
                  <a:tcPr marL="7620" marR="7620" marT="7620" marB="0" anchor="b"/>
                </a:tc>
              </a:tr>
              <a:tr h="609600">
                <a:tc>
                  <a:txBody>
                    <a:bodyPr/>
                    <a:lstStyle/>
                    <a:p>
                      <a:pPr algn="l" fontAlgn="b"/>
                      <a:r>
                        <a:rPr lang="en-US" sz="2400" u="none" strike="noStrike" dirty="0">
                          <a:effectLst/>
                          <a:latin typeface="Arial Narrow" panose="020B0606020202030204" pitchFamily="34" charset="0"/>
                        </a:rPr>
                        <a:t>FY14</a:t>
                      </a:r>
                      <a:endParaRPr lang="en-US" sz="2400" b="1" i="0" u="none" strike="noStrike" dirty="0">
                        <a:solidFill>
                          <a:srgbClr val="FFFFFF"/>
                        </a:solidFill>
                        <a:effectLst/>
                        <a:latin typeface="Arial Narrow" panose="020B0606020202030204" pitchFamily="34" charset="0"/>
                      </a:endParaRPr>
                    </a:p>
                  </a:txBody>
                  <a:tcPr marL="7620" marR="7620" marT="7620" marB="0" anchor="b"/>
                </a:tc>
                <a:tc>
                  <a:txBody>
                    <a:bodyPr/>
                    <a:lstStyle/>
                    <a:p>
                      <a:pPr algn="l" fontAlgn="b"/>
                      <a:r>
                        <a:rPr lang="en-US" sz="2400" u="none" strike="noStrike">
                          <a:effectLst/>
                          <a:latin typeface="Arial Narrow" panose="020B0606020202030204" pitchFamily="34" charset="0"/>
                        </a:rPr>
                        <a:t> $     122,068,512 </a:t>
                      </a:r>
                      <a:endParaRPr lang="en-US" sz="2400" b="1" i="0" u="none" strike="noStrike">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105,887,288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16,181,224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400" u="none" strike="noStrike" dirty="0">
                          <a:effectLst/>
                          <a:latin typeface="Arial Narrow" panose="020B0606020202030204" pitchFamily="34" charset="0"/>
                        </a:rPr>
                        <a:t>86.7%</a:t>
                      </a:r>
                      <a:endParaRPr lang="en-US" sz="2400" b="1" i="0" u="none" strike="noStrike" dirty="0">
                        <a:solidFill>
                          <a:srgbClr val="000000"/>
                        </a:solidFill>
                        <a:effectLst/>
                        <a:latin typeface="Arial Narrow" panose="020B0606020202030204" pitchFamily="34" charset="0"/>
                      </a:endParaRPr>
                    </a:p>
                  </a:txBody>
                  <a:tcPr marL="7620" marR="7620" marT="7620" marB="0" anchor="b"/>
                </a:tc>
              </a:tr>
              <a:tr h="609600">
                <a:tc>
                  <a:txBody>
                    <a:bodyPr/>
                    <a:lstStyle/>
                    <a:p>
                      <a:pPr algn="l" fontAlgn="b"/>
                      <a:r>
                        <a:rPr lang="en-US" sz="2400" u="none" strike="noStrike" dirty="0">
                          <a:effectLst/>
                          <a:latin typeface="Arial Narrow" panose="020B0606020202030204" pitchFamily="34" charset="0"/>
                        </a:rPr>
                        <a:t>FY13</a:t>
                      </a:r>
                      <a:endParaRPr lang="en-US" sz="2400" b="1" i="0" u="none" strike="noStrike" dirty="0">
                        <a:solidFill>
                          <a:srgbClr val="FFFFFF"/>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122,599,445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115,839,045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l" fontAlgn="b"/>
                      <a:r>
                        <a:rPr lang="en-US" sz="2400" u="none" strike="noStrike" dirty="0">
                          <a:effectLst/>
                          <a:latin typeface="Arial Narrow" panose="020B0606020202030204" pitchFamily="34" charset="0"/>
                        </a:rPr>
                        <a:t> $          6,760,400 </a:t>
                      </a:r>
                      <a:endParaRPr lang="en-US" sz="2400" b="1"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400" u="none" strike="noStrike" dirty="0">
                          <a:effectLst/>
                          <a:latin typeface="Arial Narrow" panose="020B0606020202030204" pitchFamily="34" charset="0"/>
                        </a:rPr>
                        <a:t>94.5%</a:t>
                      </a:r>
                      <a:endParaRPr lang="en-US" sz="2400" b="1" i="0" u="none" strike="noStrike" dirty="0">
                        <a:solidFill>
                          <a:srgbClr val="000000"/>
                        </a:solidFill>
                        <a:effectLst/>
                        <a:latin typeface="Arial Narrow" panose="020B0606020202030204" pitchFamily="34" charset="0"/>
                      </a:endParaRPr>
                    </a:p>
                  </a:txBody>
                  <a:tcPr marL="7620" marR="7620" marT="7620" marB="0" anchor="b"/>
                </a:tc>
              </a:tr>
            </a:tbl>
          </a:graphicData>
        </a:graphic>
      </p:graphicFrame>
      <p:sp>
        <p:nvSpPr>
          <p:cNvPr id="5" name="Slide Number Placeholder 4"/>
          <p:cNvSpPr>
            <a:spLocks noGrp="1"/>
          </p:cNvSpPr>
          <p:nvPr>
            <p:ph type="sldNum" sz="quarter" idx="15"/>
          </p:nvPr>
        </p:nvSpPr>
        <p:spPr/>
        <p:txBody>
          <a:bodyPr/>
          <a:lstStyle/>
          <a:p>
            <a:fld id="{35D8211A-DF36-4097-AD25-8B6AEF42C857}" type="slidenum">
              <a:rPr lang="en-US" smtClean="0"/>
              <a:t>8</a:t>
            </a:fld>
            <a:endParaRPr lang="en-US"/>
          </a:p>
        </p:txBody>
      </p:sp>
    </p:spTree>
    <p:extLst>
      <p:ext uri="{BB962C8B-B14F-4D97-AF65-F5344CB8AC3E}">
        <p14:creationId xmlns:p14="http://schemas.microsoft.com/office/powerpoint/2010/main" val="1104144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10574" cy="4724400"/>
          </a:xfrm>
        </p:spPr>
        <p:txBody>
          <a:bodyPr>
            <a:normAutofit/>
          </a:bodyPr>
          <a:lstStyle/>
          <a:p>
            <a:pPr marL="285750" indent="-285750">
              <a:buFont typeface="Wingdings" panose="05000000000000000000" pitchFamily="2" charset="2"/>
              <a:buChar char="§"/>
            </a:pPr>
            <a:r>
              <a:rPr lang="en-US" sz="3200" dirty="0" smtClean="0">
                <a:latin typeface="Arial Narrow" panose="020B0606020202030204" pitchFamily="34" charset="0"/>
              </a:rPr>
              <a:t>OVER 250 ACTIVE GRANTS</a:t>
            </a:r>
          </a:p>
          <a:p>
            <a:pPr marL="285750" indent="-285750">
              <a:buFont typeface="Wingdings" panose="05000000000000000000" pitchFamily="2" charset="2"/>
              <a:buChar char="§"/>
            </a:pPr>
            <a:r>
              <a:rPr lang="en-US" sz="3200" dirty="0" smtClean="0">
                <a:latin typeface="Arial Narrow" panose="020B0606020202030204" pitchFamily="34" charset="0"/>
              </a:rPr>
              <a:t>FORMULA/ENTITLEMENT &amp; PROJECT GRANTS</a:t>
            </a:r>
          </a:p>
          <a:p>
            <a:pPr marL="285750" indent="-285750">
              <a:buFont typeface="Wingdings" panose="05000000000000000000" pitchFamily="2" charset="2"/>
              <a:buChar char="§"/>
            </a:pPr>
            <a:r>
              <a:rPr lang="en-US" sz="3200" dirty="0" smtClean="0">
                <a:latin typeface="Arial Narrow" panose="020B0606020202030204" pitchFamily="34" charset="0"/>
              </a:rPr>
              <a:t>MULTIPLE FUNDING SOURCES</a:t>
            </a:r>
          </a:p>
          <a:p>
            <a:pPr marL="630238" lvl="2" indent="-285750">
              <a:buFont typeface="Wingdings" panose="05000000000000000000" pitchFamily="2" charset="2"/>
              <a:buChar char="§"/>
            </a:pPr>
            <a:r>
              <a:rPr lang="en-US" sz="3200" dirty="0" smtClean="0">
                <a:latin typeface="Arial Narrow" panose="020B0606020202030204" pitchFamily="34" charset="0"/>
              </a:rPr>
              <a:t>FEDERAL  (90)</a:t>
            </a:r>
          </a:p>
          <a:p>
            <a:pPr marL="630238" lvl="2" indent="-285750">
              <a:buFont typeface="Wingdings" panose="05000000000000000000" pitchFamily="2" charset="2"/>
              <a:buChar char="§"/>
            </a:pPr>
            <a:r>
              <a:rPr lang="en-US" sz="3200" dirty="0" smtClean="0">
                <a:latin typeface="Arial Narrow" panose="020B0606020202030204" pitchFamily="34" charset="0"/>
              </a:rPr>
              <a:t>STATE (15)</a:t>
            </a:r>
          </a:p>
          <a:p>
            <a:pPr marL="630238" lvl="2" indent="-285750">
              <a:buFont typeface="Wingdings" panose="05000000000000000000" pitchFamily="2" charset="2"/>
              <a:buChar char="§"/>
            </a:pPr>
            <a:r>
              <a:rPr lang="en-US" sz="3200" dirty="0" smtClean="0">
                <a:latin typeface="Arial Narrow" panose="020B0606020202030204" pitchFamily="34" charset="0"/>
              </a:rPr>
              <a:t>LOCAL/COUNTY (10)</a:t>
            </a:r>
          </a:p>
          <a:p>
            <a:pPr marL="630238" lvl="2" indent="-285750">
              <a:buFont typeface="Wingdings" panose="05000000000000000000" pitchFamily="2" charset="2"/>
              <a:buChar char="§"/>
            </a:pPr>
            <a:r>
              <a:rPr lang="en-US" sz="3200" dirty="0" smtClean="0">
                <a:latin typeface="Arial Narrow" panose="020B0606020202030204" pitchFamily="34" charset="0"/>
              </a:rPr>
              <a:t>PRIVATE FOUNDATIONS/ORGANIZATIONS (160)</a:t>
            </a:r>
          </a:p>
          <a:p>
            <a:pPr lvl="2" indent="0">
              <a:buNone/>
            </a:pPr>
            <a:endParaRPr lang="en-US" sz="2800" dirty="0"/>
          </a:p>
        </p:txBody>
      </p:sp>
      <p:sp>
        <p:nvSpPr>
          <p:cNvPr id="3" name="Title 2"/>
          <p:cNvSpPr>
            <a:spLocks noGrp="1"/>
          </p:cNvSpPr>
          <p:nvPr>
            <p:ph type="title"/>
          </p:nvPr>
        </p:nvSpPr>
        <p:spPr/>
        <p:txBody>
          <a:bodyPr>
            <a:noAutofit/>
          </a:bodyPr>
          <a:lstStyle/>
          <a:p>
            <a:pPr algn="ctr"/>
            <a:r>
              <a:rPr lang="en-US" sz="3600" dirty="0">
                <a:latin typeface="Arial Narrow" panose="020B0606020202030204" pitchFamily="34" charset="0"/>
              </a:rPr>
              <a:t>GRANT BUDGET </a:t>
            </a:r>
            <a:r>
              <a:rPr lang="en-US" sz="3600" dirty="0" smtClean="0">
                <a:latin typeface="Arial Narrow" panose="020B0606020202030204" pitchFamily="34" charset="0"/>
              </a:rPr>
              <a:t>STATISTICS-NOTABLES</a:t>
            </a:r>
            <a:endParaRPr lang="en-US" sz="3600" dirty="0">
              <a:latin typeface="Arial Narrow" panose="020B0606020202030204" pitchFamily="34" charset="0"/>
            </a:endParaRPr>
          </a:p>
        </p:txBody>
      </p:sp>
      <p:sp>
        <p:nvSpPr>
          <p:cNvPr id="4" name="Slide Number Placeholder 3"/>
          <p:cNvSpPr>
            <a:spLocks noGrp="1"/>
          </p:cNvSpPr>
          <p:nvPr>
            <p:ph type="sldNum" sz="quarter" idx="15"/>
          </p:nvPr>
        </p:nvSpPr>
        <p:spPr/>
        <p:txBody>
          <a:bodyPr/>
          <a:lstStyle/>
          <a:p>
            <a:fld id="{35D8211A-DF36-4097-AD25-8B6AEF42C857}" type="slidenum">
              <a:rPr lang="en-US" smtClean="0"/>
              <a:t>9</a:t>
            </a:fld>
            <a:endParaRPr lang="en-US"/>
          </a:p>
        </p:txBody>
      </p:sp>
    </p:spTree>
    <p:extLst>
      <p:ext uri="{BB962C8B-B14F-4D97-AF65-F5344CB8AC3E}">
        <p14:creationId xmlns:p14="http://schemas.microsoft.com/office/powerpoint/2010/main" val="305980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1451</TotalTime>
  <Words>1363</Words>
  <Application>Microsoft Office PowerPoint</Application>
  <PresentationFormat>On-screen Show (4:3)</PresentationFormat>
  <Paragraphs>244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Mylar</vt:lpstr>
      <vt:lpstr>PRINCE GEORGE’S COUNTY PUBLIC SCHOOLS</vt:lpstr>
      <vt:lpstr>Grants Financial Management Overview – Office /Staff</vt:lpstr>
      <vt:lpstr>Grants Financial Management Overview – Office /Staff</vt:lpstr>
      <vt:lpstr>GFMO - OUR BUSINESS IS TO…</vt:lpstr>
      <vt:lpstr>OUR OFFICE SUPPORTS…</vt:lpstr>
      <vt:lpstr>OUR OFFICE SUPPORTS…cont’d</vt:lpstr>
      <vt:lpstr>GRANT BUDGET STATISTICS</vt:lpstr>
      <vt:lpstr>GRANT BUDGET STATISTICS</vt:lpstr>
      <vt:lpstr>GRANT BUDGET STATISTICS-NOTABLES</vt:lpstr>
      <vt:lpstr>GRANTS – TYPES OF ASSISTANCE</vt:lpstr>
      <vt:lpstr>GRANTS – FUNDING SOURCES (FY16 RESTRICTED BUDGET)</vt:lpstr>
      <vt:lpstr>GRANTS – FUNDING SOURCES (FY16 RESTRICTED BUDGET AMOUNTS)…cont’d.</vt:lpstr>
      <vt:lpstr>GRANTS – FY16 MAJOR FEDERAL AID PROGRAMS </vt:lpstr>
      <vt:lpstr>FEDERAL GRANT PROGRAMS</vt:lpstr>
      <vt:lpstr>FEDERAL GRANT PROGRAMS – Title I</vt:lpstr>
      <vt:lpstr>FEDERAL GRANT PROGRAMS – Title I</vt:lpstr>
      <vt:lpstr>FEDERAL GRANT PROGRAMS</vt:lpstr>
      <vt:lpstr>FEDERAL GRANT PROGRAMS-Title II</vt:lpstr>
      <vt:lpstr>FEDERAL GRANT PROGRAMS-Title II</vt:lpstr>
      <vt:lpstr>FEDERAL GRANT PROGRAMS</vt:lpstr>
      <vt:lpstr>FEDERAL GRANT PROGRAMS-Title III</vt:lpstr>
      <vt:lpstr>FEDERAL GRANT PROGRAMS-Title III</vt:lpstr>
      <vt:lpstr>OTHER FEDERAL GRANT PROGRAMS</vt:lpstr>
      <vt:lpstr>OTHER FEDERAL GRANT PROGRAMS</vt:lpstr>
      <vt:lpstr>OTHER FEDERAL GRANT PROGRAMS</vt:lpstr>
      <vt:lpstr>QUESTIONS/COMMENTS</vt:lpstr>
    </vt:vector>
  </TitlesOfParts>
  <Company>PGCPS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Darrell Haley</dc:creator>
  <cp:lastModifiedBy>Mark Dyce</cp:lastModifiedBy>
  <cp:revision>65</cp:revision>
  <cp:lastPrinted>2015-10-13T18:05:53Z</cp:lastPrinted>
  <dcterms:created xsi:type="dcterms:W3CDTF">2015-10-02T20:11:06Z</dcterms:created>
  <dcterms:modified xsi:type="dcterms:W3CDTF">2015-10-29T15:14:29Z</dcterms:modified>
</cp:coreProperties>
</file>